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65" r:id="rId5"/>
    <p:sldId id="257" r:id="rId6"/>
    <p:sldId id="263" r:id="rId7"/>
    <p:sldId id="267" r:id="rId8"/>
    <p:sldId id="261" r:id="rId9"/>
    <p:sldId id="258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lauw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4022725" y="1476375"/>
            <a:ext cx="5145088" cy="1695450"/>
          </a:xfrm>
          <a:custGeom>
            <a:avLst/>
            <a:gdLst>
              <a:gd name="T0" fmla="*/ 2161 w 2161"/>
              <a:gd name="T1" fmla="*/ 712 h 712"/>
              <a:gd name="T2" fmla="*/ 329 w 2161"/>
              <a:gd name="T3" fmla="*/ 712 h 712"/>
              <a:gd name="T4" fmla="*/ 0 w 2161"/>
              <a:gd name="T5" fmla="*/ 392 h 712"/>
              <a:gd name="T6" fmla="*/ 0 w 2161"/>
              <a:gd name="T7" fmla="*/ 0 h 712"/>
              <a:gd name="T8" fmla="*/ 2161 w 2161"/>
              <a:gd name="T9" fmla="*/ 0 h 712"/>
              <a:gd name="T10" fmla="*/ 2161 w 2161"/>
              <a:gd name="T11" fmla="*/ 712 h 7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tx2">
              <a:alpha val="70195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-1588" y="5924550"/>
            <a:ext cx="9144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  <a:cs typeface="ヒラギノ角ゴ Pro W3"/>
            </a:endParaRPr>
          </a:p>
        </p:txBody>
      </p:sp>
      <p:pic>
        <p:nvPicPr>
          <p:cNvPr id="6" name="Picture 5" descr="02-UTI_Basisvormen_powerpoint_05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53300" y="6035675"/>
            <a:ext cx="1498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02-UTI_Basisvormen_powerpoint_03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3236" y="1476743"/>
            <a:ext cx="4279900" cy="1470025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4764427" y="2832028"/>
            <a:ext cx="4403052" cy="458714"/>
          </a:xfrm>
        </p:spPr>
        <p:txBody>
          <a:bodyPr>
            <a:normAutofit/>
          </a:bodyPr>
          <a:lstStyle>
            <a:lvl1pPr>
              <a:buFontTx/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en afbeeld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>
            <a:spLocks/>
          </p:cNvSpPr>
          <p:nvPr/>
        </p:nvSpPr>
        <p:spPr bwMode="auto">
          <a:xfrm>
            <a:off x="0" y="477838"/>
            <a:ext cx="9144000" cy="6380162"/>
          </a:xfrm>
          <a:custGeom>
            <a:avLst/>
            <a:gdLst>
              <a:gd name="T0" fmla="*/ 192 w 3841"/>
              <a:gd name="T1" fmla="*/ 200 h 2680"/>
              <a:gd name="T2" fmla="*/ 0 w 3841"/>
              <a:gd name="T3" fmla="*/ 0 h 2680"/>
              <a:gd name="T4" fmla="*/ 0 w 3841"/>
              <a:gd name="T5" fmla="*/ 2680 h 2680"/>
              <a:gd name="T6" fmla="*/ 3841 w 3841"/>
              <a:gd name="T7" fmla="*/ 2680 h 2680"/>
              <a:gd name="T8" fmla="*/ 3841 w 3841"/>
              <a:gd name="T9" fmla="*/ 200 h 2680"/>
              <a:gd name="T10" fmla="*/ 192 w 3841"/>
              <a:gd name="T11" fmla="*/ 200 h 26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41" h="2680">
                <a:moveTo>
                  <a:pt x="192" y="200"/>
                </a:moveTo>
                <a:lnTo>
                  <a:pt x="0" y="0"/>
                </a:lnTo>
                <a:lnTo>
                  <a:pt x="0" y="2680"/>
                </a:lnTo>
                <a:lnTo>
                  <a:pt x="3841" y="2680"/>
                </a:lnTo>
                <a:lnTo>
                  <a:pt x="3841" y="200"/>
                </a:lnTo>
                <a:lnTo>
                  <a:pt x="192" y="200"/>
                </a:lnTo>
                <a:close/>
              </a:path>
            </a:pathLst>
          </a:custGeom>
          <a:solidFill>
            <a:srgbClr val="FFFFFF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pic>
        <p:nvPicPr>
          <p:cNvPr id="6" name="Picture 4" descr="02-UTI_Basisvormen_powerpoint_0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34800"/>
            <a:ext cx="4038600" cy="4678638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000"/>
            </a:lvl1pPr>
            <a:lvl2pPr>
              <a:spcAft>
                <a:spcPts val="600"/>
              </a:spcAft>
              <a:defRPr sz="2000"/>
            </a:lvl2pPr>
            <a:lvl3pPr>
              <a:spcAft>
                <a:spcPts val="600"/>
              </a:spcAft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-1842"/>
            <a:ext cx="8229600" cy="95224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13"/>
          </p:nvPr>
        </p:nvSpPr>
        <p:spPr>
          <a:xfrm>
            <a:off x="4986868" y="950913"/>
            <a:ext cx="4157132" cy="4962525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3124200" y="6257925"/>
            <a:ext cx="206375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7913688" y="6257925"/>
            <a:ext cx="7731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44B500-3C8B-41B5-B8D1-F8610B498AE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5160963" y="6257925"/>
            <a:ext cx="235743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A452BC-E188-4026-B8B3-24950C1A6D1F}" type="datetimeFigureOut">
              <a:rPr lang="nl-NL" smtClean="0"/>
              <a:pPr/>
              <a:t>26-3-2013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slide gro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7"/>
          <p:cNvSpPr>
            <a:spLocks/>
          </p:cNvSpPr>
          <p:nvPr/>
        </p:nvSpPr>
        <p:spPr bwMode="auto">
          <a:xfrm>
            <a:off x="4022725" y="1476375"/>
            <a:ext cx="5145088" cy="1695450"/>
          </a:xfrm>
          <a:custGeom>
            <a:avLst/>
            <a:gdLst>
              <a:gd name="T0" fmla="*/ 2161 w 2161"/>
              <a:gd name="T1" fmla="*/ 712 h 712"/>
              <a:gd name="T2" fmla="*/ 329 w 2161"/>
              <a:gd name="T3" fmla="*/ 712 h 712"/>
              <a:gd name="T4" fmla="*/ 0 w 2161"/>
              <a:gd name="T5" fmla="*/ 392 h 712"/>
              <a:gd name="T6" fmla="*/ 0 w 2161"/>
              <a:gd name="T7" fmla="*/ 0 h 712"/>
              <a:gd name="T8" fmla="*/ 2161 w 2161"/>
              <a:gd name="T9" fmla="*/ 0 h 712"/>
              <a:gd name="T10" fmla="*/ 2161 w 2161"/>
              <a:gd name="T11" fmla="*/ 712 h 7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bg1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1588" y="5924550"/>
            <a:ext cx="9144001" cy="933450"/>
          </a:xfrm>
          <a:prstGeom prst="rect">
            <a:avLst/>
          </a:prstGeom>
          <a:solidFill>
            <a:srgbClr val="FFFFFF">
              <a:alpha val="94901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722602" y="1963618"/>
            <a:ext cx="4386263" cy="1208134"/>
          </a:xfrm>
        </p:spPr>
        <p:txBody>
          <a:bodyPr>
            <a:normAutofit/>
          </a:bodyPr>
          <a:lstStyle>
            <a:lvl1pPr>
              <a:buFontTx/>
              <a:buNone/>
              <a:defRPr sz="3200">
                <a:solidFill>
                  <a:srgbClr val="0033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7913688" y="6257925"/>
            <a:ext cx="7731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44B500-3C8B-41B5-B8D1-F8610B498AE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257925"/>
            <a:ext cx="206375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6"/>
          </p:nvPr>
        </p:nvSpPr>
        <p:spPr>
          <a:xfrm>
            <a:off x="5160963" y="6257925"/>
            <a:ext cx="235743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A452BC-E188-4026-B8B3-24950C1A6D1F}" type="datetimeFigureOut">
              <a:rPr lang="nl-NL" smtClean="0"/>
              <a:pPr/>
              <a:t>26-3-2013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en grafie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>
            <a:spLocks/>
          </p:cNvSpPr>
          <p:nvPr/>
        </p:nvSpPr>
        <p:spPr bwMode="auto">
          <a:xfrm>
            <a:off x="0" y="477838"/>
            <a:ext cx="9144000" cy="6380162"/>
          </a:xfrm>
          <a:custGeom>
            <a:avLst/>
            <a:gdLst>
              <a:gd name="T0" fmla="*/ 192 w 3841"/>
              <a:gd name="T1" fmla="*/ 200 h 2680"/>
              <a:gd name="T2" fmla="*/ 0 w 3841"/>
              <a:gd name="T3" fmla="*/ 0 h 2680"/>
              <a:gd name="T4" fmla="*/ 0 w 3841"/>
              <a:gd name="T5" fmla="*/ 2680 h 2680"/>
              <a:gd name="T6" fmla="*/ 3841 w 3841"/>
              <a:gd name="T7" fmla="*/ 2680 h 2680"/>
              <a:gd name="T8" fmla="*/ 3841 w 3841"/>
              <a:gd name="T9" fmla="*/ 200 h 2680"/>
              <a:gd name="T10" fmla="*/ 192 w 3841"/>
              <a:gd name="T11" fmla="*/ 200 h 26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41" h="2680">
                <a:moveTo>
                  <a:pt x="192" y="200"/>
                </a:moveTo>
                <a:lnTo>
                  <a:pt x="0" y="0"/>
                </a:lnTo>
                <a:lnTo>
                  <a:pt x="0" y="2680"/>
                </a:lnTo>
                <a:lnTo>
                  <a:pt x="3841" y="2680"/>
                </a:lnTo>
                <a:lnTo>
                  <a:pt x="3841" y="200"/>
                </a:lnTo>
                <a:lnTo>
                  <a:pt x="192" y="200"/>
                </a:lnTo>
                <a:close/>
              </a:path>
            </a:pathLst>
          </a:custGeom>
          <a:solidFill>
            <a:srgbClr val="FFFFFF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pic>
        <p:nvPicPr>
          <p:cNvPr id="6" name="Picture 4" descr="02-UTI_Basisvormen_powerpoint_0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34800"/>
            <a:ext cx="4038600" cy="4678638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000"/>
            </a:lvl1pPr>
            <a:lvl2pPr>
              <a:spcAft>
                <a:spcPts val="600"/>
              </a:spcAft>
              <a:defRPr sz="2000"/>
            </a:lvl2pPr>
            <a:lvl3pPr>
              <a:spcAft>
                <a:spcPts val="600"/>
              </a:spcAft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-1842"/>
            <a:ext cx="8229600" cy="95224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13"/>
          </p:nvPr>
        </p:nvSpPr>
        <p:spPr>
          <a:xfrm>
            <a:off x="4978400" y="950913"/>
            <a:ext cx="4165600" cy="4962525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3124200" y="6257925"/>
            <a:ext cx="206375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7913688" y="6257925"/>
            <a:ext cx="7731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44B500-3C8B-41B5-B8D1-F8610B498AE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5160963" y="6257925"/>
            <a:ext cx="235743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A452BC-E188-4026-B8B3-24950C1A6D1F}" type="datetimeFigureOut">
              <a:rPr lang="nl-NL" smtClean="0"/>
              <a:pPr/>
              <a:t>26-3-2013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kolom en kop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"/>
          <p:cNvSpPr>
            <a:spLocks/>
          </p:cNvSpPr>
          <p:nvPr/>
        </p:nvSpPr>
        <p:spPr bwMode="auto">
          <a:xfrm>
            <a:off x="0" y="477838"/>
            <a:ext cx="9144000" cy="6380162"/>
          </a:xfrm>
          <a:custGeom>
            <a:avLst/>
            <a:gdLst>
              <a:gd name="T0" fmla="*/ 192 w 3841"/>
              <a:gd name="T1" fmla="*/ 200 h 2680"/>
              <a:gd name="T2" fmla="*/ 0 w 3841"/>
              <a:gd name="T3" fmla="*/ 0 h 2680"/>
              <a:gd name="T4" fmla="*/ 0 w 3841"/>
              <a:gd name="T5" fmla="*/ 2680 h 2680"/>
              <a:gd name="T6" fmla="*/ 3841 w 3841"/>
              <a:gd name="T7" fmla="*/ 2680 h 2680"/>
              <a:gd name="T8" fmla="*/ 3841 w 3841"/>
              <a:gd name="T9" fmla="*/ 200 h 2680"/>
              <a:gd name="T10" fmla="*/ 192 w 3841"/>
              <a:gd name="T11" fmla="*/ 200 h 26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41" h="2680">
                <a:moveTo>
                  <a:pt x="192" y="200"/>
                </a:moveTo>
                <a:lnTo>
                  <a:pt x="0" y="0"/>
                </a:lnTo>
                <a:lnTo>
                  <a:pt x="0" y="2680"/>
                </a:lnTo>
                <a:lnTo>
                  <a:pt x="3841" y="2680"/>
                </a:lnTo>
                <a:lnTo>
                  <a:pt x="3841" y="200"/>
                </a:lnTo>
                <a:lnTo>
                  <a:pt x="192" y="200"/>
                </a:lnTo>
                <a:close/>
              </a:path>
            </a:pathLst>
          </a:custGeom>
          <a:solidFill>
            <a:srgbClr val="FFFFFF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pic>
        <p:nvPicPr>
          <p:cNvPr id="8" name="Picture 4" descr="02-UTI_Basisvormen_powerpoint_0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5520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75282"/>
            <a:ext cx="4040188" cy="4038156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2pPr>
            <a:lvl3pPr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ScalaSans"/>
                <a:cs typeface="ScalaSans"/>
              </a:defRPr>
            </a:lvl4pPr>
            <a:lvl5pPr>
              <a:defRPr sz="1600">
                <a:latin typeface="ScalaSans"/>
                <a:cs typeface="Scala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35520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75282"/>
            <a:ext cx="4041775" cy="4038156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2pPr>
            <a:lvl3pPr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ScalaSans"/>
                <a:cs typeface="ScalaSans"/>
              </a:defRPr>
            </a:lvl4pPr>
            <a:lvl5pPr>
              <a:defRPr sz="1600">
                <a:latin typeface="ScalaSans"/>
                <a:cs typeface="Scala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-1842"/>
            <a:ext cx="8229600" cy="95224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57925"/>
            <a:ext cx="206375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13688" y="6257925"/>
            <a:ext cx="7731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44B500-3C8B-41B5-B8D1-F8610B498AE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2"/>
          </p:nvPr>
        </p:nvSpPr>
        <p:spPr>
          <a:xfrm>
            <a:off x="5160963" y="6257925"/>
            <a:ext cx="235743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A452BC-E188-4026-B8B3-24950C1A6D1F}" type="datetimeFigureOut">
              <a:rPr lang="nl-NL" smtClean="0"/>
              <a:pPr/>
              <a:t>26-3-2013</a:t>
            </a:fld>
            <a:endParaRPr lang="nl-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slide blauw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>
            <a:spLocks/>
          </p:cNvSpPr>
          <p:nvPr/>
        </p:nvSpPr>
        <p:spPr bwMode="auto">
          <a:xfrm>
            <a:off x="0" y="0"/>
            <a:ext cx="9144000" cy="950913"/>
          </a:xfrm>
          <a:custGeom>
            <a:avLst/>
            <a:gdLst>
              <a:gd name="T0" fmla="*/ 0 w 3841"/>
              <a:gd name="T1" fmla="*/ 208 h 400"/>
              <a:gd name="T2" fmla="*/ 0 w 3841"/>
              <a:gd name="T3" fmla="*/ 0 h 400"/>
              <a:gd name="T4" fmla="*/ 3841 w 3841"/>
              <a:gd name="T5" fmla="*/ 0 h 400"/>
              <a:gd name="T6" fmla="*/ 3841 w 3841"/>
              <a:gd name="T7" fmla="*/ 400 h 400"/>
              <a:gd name="T8" fmla="*/ 184 w 3841"/>
              <a:gd name="T9" fmla="*/ 400 h 400"/>
              <a:gd name="T10" fmla="*/ 0 w 3841"/>
              <a:gd name="T11" fmla="*/ 208 h 4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41" h="400">
                <a:moveTo>
                  <a:pt x="0" y="208"/>
                </a:moveTo>
                <a:lnTo>
                  <a:pt x="0" y="0"/>
                </a:lnTo>
                <a:lnTo>
                  <a:pt x="3841" y="0"/>
                </a:lnTo>
                <a:lnTo>
                  <a:pt x="3841" y="400"/>
                </a:lnTo>
                <a:lnTo>
                  <a:pt x="184" y="400"/>
                </a:lnTo>
                <a:lnTo>
                  <a:pt x="0" y="208"/>
                </a:lnTo>
                <a:close/>
              </a:path>
            </a:pathLst>
          </a:custGeom>
          <a:solidFill>
            <a:schemeClr val="tx2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1588" y="5924550"/>
            <a:ext cx="9144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-1842"/>
            <a:ext cx="8229600" cy="95224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5160963" y="6257925"/>
            <a:ext cx="235743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A452BC-E188-4026-B8B3-24950C1A6D1F}" type="datetimeFigureOut">
              <a:rPr lang="nl-NL" smtClean="0"/>
              <a:pPr/>
              <a:t>26-3-2013</a:t>
            </a:fld>
            <a:endParaRPr lang="nl-N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57925"/>
            <a:ext cx="206375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3688" y="6257925"/>
            <a:ext cx="7731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44B500-3C8B-41B5-B8D1-F8610B498A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fotoslide brons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>
            <a:spLocks/>
          </p:cNvSpPr>
          <p:nvPr/>
        </p:nvSpPr>
        <p:spPr bwMode="auto">
          <a:xfrm>
            <a:off x="0" y="0"/>
            <a:ext cx="9144000" cy="950913"/>
          </a:xfrm>
          <a:custGeom>
            <a:avLst/>
            <a:gdLst>
              <a:gd name="T0" fmla="*/ 0 w 3841"/>
              <a:gd name="T1" fmla="*/ 208 h 400"/>
              <a:gd name="T2" fmla="*/ 0 w 3841"/>
              <a:gd name="T3" fmla="*/ 0 h 400"/>
              <a:gd name="T4" fmla="*/ 3841 w 3841"/>
              <a:gd name="T5" fmla="*/ 0 h 400"/>
              <a:gd name="T6" fmla="*/ 3841 w 3841"/>
              <a:gd name="T7" fmla="*/ 400 h 400"/>
              <a:gd name="T8" fmla="*/ 184 w 3841"/>
              <a:gd name="T9" fmla="*/ 400 h 400"/>
              <a:gd name="T10" fmla="*/ 0 w 3841"/>
              <a:gd name="T11" fmla="*/ 208 h 4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41" h="400">
                <a:moveTo>
                  <a:pt x="0" y="208"/>
                </a:moveTo>
                <a:lnTo>
                  <a:pt x="0" y="0"/>
                </a:lnTo>
                <a:lnTo>
                  <a:pt x="3841" y="0"/>
                </a:lnTo>
                <a:lnTo>
                  <a:pt x="3841" y="400"/>
                </a:lnTo>
                <a:lnTo>
                  <a:pt x="184" y="400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1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1588" y="5924550"/>
            <a:ext cx="9144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-1842"/>
            <a:ext cx="8229600" cy="95224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5160963" y="6257925"/>
            <a:ext cx="235743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A452BC-E188-4026-B8B3-24950C1A6D1F}" type="datetimeFigureOut">
              <a:rPr lang="nl-NL" smtClean="0"/>
              <a:pPr/>
              <a:t>26-3-2013</a:t>
            </a:fld>
            <a:endParaRPr lang="nl-N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57925"/>
            <a:ext cx="206375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3688" y="6257925"/>
            <a:ext cx="7731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44B500-3C8B-41B5-B8D1-F8610B498A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fotoslide groen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>
            <a:spLocks/>
          </p:cNvSpPr>
          <p:nvPr/>
        </p:nvSpPr>
        <p:spPr bwMode="auto">
          <a:xfrm>
            <a:off x="0" y="0"/>
            <a:ext cx="9144000" cy="950913"/>
          </a:xfrm>
          <a:custGeom>
            <a:avLst/>
            <a:gdLst>
              <a:gd name="T0" fmla="*/ 0 w 3841"/>
              <a:gd name="T1" fmla="*/ 208 h 400"/>
              <a:gd name="T2" fmla="*/ 0 w 3841"/>
              <a:gd name="T3" fmla="*/ 0 h 400"/>
              <a:gd name="T4" fmla="*/ 3841 w 3841"/>
              <a:gd name="T5" fmla="*/ 0 h 400"/>
              <a:gd name="T6" fmla="*/ 3841 w 3841"/>
              <a:gd name="T7" fmla="*/ 400 h 400"/>
              <a:gd name="T8" fmla="*/ 184 w 3841"/>
              <a:gd name="T9" fmla="*/ 400 h 400"/>
              <a:gd name="T10" fmla="*/ 0 w 3841"/>
              <a:gd name="T11" fmla="*/ 208 h 4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41" h="400">
                <a:moveTo>
                  <a:pt x="0" y="208"/>
                </a:moveTo>
                <a:lnTo>
                  <a:pt x="0" y="0"/>
                </a:lnTo>
                <a:lnTo>
                  <a:pt x="3841" y="0"/>
                </a:lnTo>
                <a:lnTo>
                  <a:pt x="3841" y="400"/>
                </a:lnTo>
                <a:lnTo>
                  <a:pt x="184" y="400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2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1588" y="5924550"/>
            <a:ext cx="9144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-1842"/>
            <a:ext cx="8229600" cy="95224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5160963" y="6257925"/>
            <a:ext cx="235743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A452BC-E188-4026-B8B3-24950C1A6D1F}" type="datetimeFigureOut">
              <a:rPr lang="nl-NL" smtClean="0"/>
              <a:pPr/>
              <a:t>26-3-2013</a:t>
            </a:fld>
            <a:endParaRPr lang="nl-N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57925"/>
            <a:ext cx="206375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3688" y="6257925"/>
            <a:ext cx="7731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44B500-3C8B-41B5-B8D1-F8610B498A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fotoslide grijs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0"/>
            <a:ext cx="9144000" cy="950913"/>
          </a:xfrm>
          <a:custGeom>
            <a:avLst/>
            <a:gdLst/>
            <a:ahLst/>
            <a:cxnLst>
              <a:cxn ang="0">
                <a:pos x="0" y="208"/>
              </a:cxn>
              <a:cxn ang="0">
                <a:pos x="0" y="0"/>
              </a:cxn>
              <a:cxn ang="0">
                <a:pos x="3841" y="0"/>
              </a:cxn>
              <a:cxn ang="0">
                <a:pos x="3841" y="400"/>
              </a:cxn>
              <a:cxn ang="0">
                <a:pos x="184" y="400"/>
              </a:cxn>
              <a:cxn ang="0">
                <a:pos x="0" y="208"/>
              </a:cxn>
            </a:cxnLst>
            <a:rect l="0" t="0" r="r" b="b"/>
            <a:pathLst>
              <a:path w="3841" h="400">
                <a:moveTo>
                  <a:pt x="0" y="208"/>
                </a:moveTo>
                <a:lnTo>
                  <a:pt x="0" y="0"/>
                </a:lnTo>
                <a:lnTo>
                  <a:pt x="3841" y="0"/>
                </a:lnTo>
                <a:lnTo>
                  <a:pt x="3841" y="400"/>
                </a:lnTo>
                <a:lnTo>
                  <a:pt x="184" y="400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3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1588" y="5924550"/>
            <a:ext cx="9144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-1842"/>
            <a:ext cx="8229600" cy="95224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5160963" y="6257925"/>
            <a:ext cx="235743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A452BC-E188-4026-B8B3-24950C1A6D1F}" type="datetimeFigureOut">
              <a:rPr lang="nl-NL" smtClean="0"/>
              <a:pPr/>
              <a:t>26-3-2013</a:t>
            </a:fld>
            <a:endParaRPr lang="nl-N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57925"/>
            <a:ext cx="206375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3688" y="6257925"/>
            <a:ext cx="7731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44B500-3C8B-41B5-B8D1-F8610B498A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fotoslide lichtblauw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0"/>
            <a:ext cx="9144000" cy="950913"/>
          </a:xfrm>
          <a:custGeom>
            <a:avLst/>
            <a:gdLst/>
            <a:ahLst/>
            <a:cxnLst>
              <a:cxn ang="0">
                <a:pos x="0" y="208"/>
              </a:cxn>
              <a:cxn ang="0">
                <a:pos x="0" y="0"/>
              </a:cxn>
              <a:cxn ang="0">
                <a:pos x="3841" y="0"/>
              </a:cxn>
              <a:cxn ang="0">
                <a:pos x="3841" y="400"/>
              </a:cxn>
              <a:cxn ang="0">
                <a:pos x="184" y="400"/>
              </a:cxn>
              <a:cxn ang="0">
                <a:pos x="0" y="208"/>
              </a:cxn>
            </a:cxnLst>
            <a:rect l="0" t="0" r="r" b="b"/>
            <a:pathLst>
              <a:path w="3841" h="400">
                <a:moveTo>
                  <a:pt x="0" y="208"/>
                </a:moveTo>
                <a:lnTo>
                  <a:pt x="0" y="0"/>
                </a:lnTo>
                <a:lnTo>
                  <a:pt x="3841" y="0"/>
                </a:lnTo>
                <a:lnTo>
                  <a:pt x="3841" y="400"/>
                </a:lnTo>
                <a:lnTo>
                  <a:pt x="184" y="400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4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1588" y="5924550"/>
            <a:ext cx="9144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-1842"/>
            <a:ext cx="8229600" cy="95224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5160963" y="6257925"/>
            <a:ext cx="235743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A452BC-E188-4026-B8B3-24950C1A6D1F}" type="datetimeFigureOut">
              <a:rPr lang="nl-NL" smtClean="0"/>
              <a:pPr/>
              <a:t>26-3-2013</a:t>
            </a:fld>
            <a:endParaRPr lang="nl-N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57925"/>
            <a:ext cx="206375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3688" y="6257925"/>
            <a:ext cx="7731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44B500-3C8B-41B5-B8D1-F8610B498A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fotoslide lichtbrons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0"/>
            <a:ext cx="9144000" cy="950913"/>
          </a:xfrm>
          <a:custGeom>
            <a:avLst/>
            <a:gdLst/>
            <a:ahLst/>
            <a:cxnLst>
              <a:cxn ang="0">
                <a:pos x="0" y="208"/>
              </a:cxn>
              <a:cxn ang="0">
                <a:pos x="0" y="0"/>
              </a:cxn>
              <a:cxn ang="0">
                <a:pos x="3841" y="0"/>
              </a:cxn>
              <a:cxn ang="0">
                <a:pos x="3841" y="400"/>
              </a:cxn>
              <a:cxn ang="0">
                <a:pos x="184" y="400"/>
              </a:cxn>
              <a:cxn ang="0">
                <a:pos x="0" y="208"/>
              </a:cxn>
            </a:cxnLst>
            <a:rect l="0" t="0" r="r" b="b"/>
            <a:pathLst>
              <a:path w="3841" h="400">
                <a:moveTo>
                  <a:pt x="0" y="208"/>
                </a:moveTo>
                <a:lnTo>
                  <a:pt x="0" y="0"/>
                </a:lnTo>
                <a:lnTo>
                  <a:pt x="3841" y="0"/>
                </a:lnTo>
                <a:lnTo>
                  <a:pt x="3841" y="400"/>
                </a:lnTo>
                <a:lnTo>
                  <a:pt x="184" y="400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5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1588" y="5924550"/>
            <a:ext cx="9144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-1842"/>
            <a:ext cx="8229600" cy="95224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5160963" y="6257925"/>
            <a:ext cx="235743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A452BC-E188-4026-B8B3-24950C1A6D1F}" type="datetimeFigureOut">
              <a:rPr lang="nl-NL" smtClean="0"/>
              <a:pPr/>
              <a:t>26-3-2013</a:t>
            </a:fld>
            <a:endParaRPr lang="nl-N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57925"/>
            <a:ext cx="206375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3688" y="6257925"/>
            <a:ext cx="7731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44B500-3C8B-41B5-B8D1-F8610B498A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1">
          <a:blip r:embed="rId2" cstate="email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7"/>
          <p:cNvSpPr>
            <a:spLocks/>
          </p:cNvSpPr>
          <p:nvPr/>
        </p:nvSpPr>
        <p:spPr bwMode="auto">
          <a:xfrm>
            <a:off x="4022725" y="1476375"/>
            <a:ext cx="5145088" cy="1695450"/>
          </a:xfrm>
          <a:custGeom>
            <a:avLst/>
            <a:gdLst/>
            <a:ahLst/>
            <a:cxnLst>
              <a:cxn ang="0">
                <a:pos x="2161" y="712"/>
              </a:cxn>
              <a:cxn ang="0">
                <a:pos x="329" y="712"/>
              </a:cxn>
              <a:cxn ang="0">
                <a:pos x="0" y="392"/>
              </a:cxn>
              <a:cxn ang="0">
                <a:pos x="0" y="0"/>
              </a:cxn>
              <a:cxn ang="0">
                <a:pos x="2161" y="0"/>
              </a:cxn>
              <a:cxn ang="0">
                <a:pos x="2161" y="712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tx2">
              <a:alpha val="70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5200" y="1476000"/>
            <a:ext cx="4280400" cy="1468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8000" y="2833200"/>
            <a:ext cx="4381200" cy="5256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>
              <a:buNone/>
              <a:defRPr lang="en-US" sz="12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342900" lvl="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1" y="5924550"/>
            <a:ext cx="9144001" cy="933450"/>
          </a:xfrm>
          <a:prstGeom prst="rect">
            <a:avLst/>
          </a:prstGeom>
          <a:solidFill>
            <a:srgbClr val="FFFFFF">
              <a:alpha val="85098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pic>
        <p:nvPicPr>
          <p:cNvPr id="8" name="Picture 7" descr="02-UTI_Basisvormen_powerpoint_03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02-UTI_Basisvormen_powerpoint_05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53300" y="6035675"/>
            <a:ext cx="1498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fotoslide lichtgroen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0"/>
            <a:ext cx="9144000" cy="950913"/>
          </a:xfrm>
          <a:custGeom>
            <a:avLst/>
            <a:gdLst/>
            <a:ahLst/>
            <a:cxnLst>
              <a:cxn ang="0">
                <a:pos x="0" y="208"/>
              </a:cxn>
              <a:cxn ang="0">
                <a:pos x="0" y="0"/>
              </a:cxn>
              <a:cxn ang="0">
                <a:pos x="3841" y="0"/>
              </a:cxn>
              <a:cxn ang="0">
                <a:pos x="3841" y="400"/>
              </a:cxn>
              <a:cxn ang="0">
                <a:pos x="184" y="400"/>
              </a:cxn>
              <a:cxn ang="0">
                <a:pos x="0" y="208"/>
              </a:cxn>
            </a:cxnLst>
            <a:rect l="0" t="0" r="r" b="b"/>
            <a:pathLst>
              <a:path w="3841" h="400">
                <a:moveTo>
                  <a:pt x="0" y="208"/>
                </a:moveTo>
                <a:lnTo>
                  <a:pt x="0" y="0"/>
                </a:lnTo>
                <a:lnTo>
                  <a:pt x="3841" y="0"/>
                </a:lnTo>
                <a:lnTo>
                  <a:pt x="3841" y="400"/>
                </a:lnTo>
                <a:lnTo>
                  <a:pt x="184" y="400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6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1588" y="5924550"/>
            <a:ext cx="9144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-1842"/>
            <a:ext cx="8229600" cy="95224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5160963" y="6257925"/>
            <a:ext cx="235743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A452BC-E188-4026-B8B3-24950C1A6D1F}" type="datetimeFigureOut">
              <a:rPr lang="nl-NL" smtClean="0"/>
              <a:pPr/>
              <a:t>26-3-2013</a:t>
            </a:fld>
            <a:endParaRPr lang="nl-N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57925"/>
            <a:ext cx="206375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3688" y="6257925"/>
            <a:ext cx="7731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44B500-3C8B-41B5-B8D1-F8610B498A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slide bron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7"/>
          <p:cNvSpPr>
            <a:spLocks/>
          </p:cNvSpPr>
          <p:nvPr/>
        </p:nvSpPr>
        <p:spPr bwMode="auto">
          <a:xfrm>
            <a:off x="4022725" y="1476375"/>
            <a:ext cx="5145088" cy="1695450"/>
          </a:xfrm>
          <a:custGeom>
            <a:avLst/>
            <a:gdLst>
              <a:gd name="T0" fmla="*/ 2161 w 2161"/>
              <a:gd name="T1" fmla="*/ 712 h 712"/>
              <a:gd name="T2" fmla="*/ 329 w 2161"/>
              <a:gd name="T3" fmla="*/ 712 h 712"/>
              <a:gd name="T4" fmla="*/ 0 w 2161"/>
              <a:gd name="T5" fmla="*/ 392 h 712"/>
              <a:gd name="T6" fmla="*/ 0 w 2161"/>
              <a:gd name="T7" fmla="*/ 0 h 712"/>
              <a:gd name="T8" fmla="*/ 2161 w 2161"/>
              <a:gd name="T9" fmla="*/ 0 h 712"/>
              <a:gd name="T10" fmla="*/ 2161 w 2161"/>
              <a:gd name="T11" fmla="*/ 712 h 7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bg1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1588" y="5924550"/>
            <a:ext cx="9144001" cy="933450"/>
          </a:xfrm>
          <a:prstGeom prst="rect">
            <a:avLst/>
          </a:prstGeom>
          <a:solidFill>
            <a:srgbClr val="FFFFFF">
              <a:alpha val="94901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722602" y="1963618"/>
            <a:ext cx="4386263" cy="1208134"/>
          </a:xfrm>
        </p:spPr>
        <p:txBody>
          <a:bodyPr>
            <a:normAutofit/>
          </a:bodyPr>
          <a:lstStyle>
            <a:lvl1pPr>
              <a:buFontTx/>
              <a:buNone/>
              <a:defRPr sz="3200">
                <a:solidFill>
                  <a:srgbClr val="0033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7913688" y="6257925"/>
            <a:ext cx="7731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44B500-3C8B-41B5-B8D1-F8610B498AE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257925"/>
            <a:ext cx="206375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6"/>
          </p:nvPr>
        </p:nvSpPr>
        <p:spPr>
          <a:xfrm>
            <a:off x="5160963" y="6257925"/>
            <a:ext cx="235743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A452BC-E188-4026-B8B3-24950C1A6D1F}" type="datetimeFigureOut">
              <a:rPr lang="nl-NL" smtClean="0"/>
              <a:pPr/>
              <a:t>26-3-2013</a:t>
            </a:fld>
            <a:endParaRPr lang="nl-N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slide blauw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7"/>
          <p:cNvSpPr>
            <a:spLocks/>
          </p:cNvSpPr>
          <p:nvPr/>
        </p:nvSpPr>
        <p:spPr bwMode="auto">
          <a:xfrm>
            <a:off x="4022725" y="1476375"/>
            <a:ext cx="5145088" cy="1695450"/>
          </a:xfrm>
          <a:custGeom>
            <a:avLst/>
            <a:gdLst>
              <a:gd name="T0" fmla="*/ 2161 w 2161"/>
              <a:gd name="T1" fmla="*/ 712 h 712"/>
              <a:gd name="T2" fmla="*/ 329 w 2161"/>
              <a:gd name="T3" fmla="*/ 712 h 712"/>
              <a:gd name="T4" fmla="*/ 0 w 2161"/>
              <a:gd name="T5" fmla="*/ 392 h 712"/>
              <a:gd name="T6" fmla="*/ 0 w 2161"/>
              <a:gd name="T7" fmla="*/ 0 h 712"/>
              <a:gd name="T8" fmla="*/ 2161 w 2161"/>
              <a:gd name="T9" fmla="*/ 0 h 712"/>
              <a:gd name="T10" fmla="*/ 2161 w 2161"/>
              <a:gd name="T11" fmla="*/ 712 h 7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bg1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1588" y="5924550"/>
            <a:ext cx="9144001" cy="933450"/>
          </a:xfrm>
          <a:prstGeom prst="rect">
            <a:avLst/>
          </a:prstGeom>
          <a:solidFill>
            <a:srgbClr val="FFFFFF">
              <a:alpha val="94901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722602" y="1963618"/>
            <a:ext cx="4386263" cy="1208134"/>
          </a:xfrm>
        </p:spPr>
        <p:txBody>
          <a:bodyPr>
            <a:normAutofit/>
          </a:bodyPr>
          <a:lstStyle>
            <a:lvl1pPr>
              <a:buFontTx/>
              <a:buNone/>
              <a:defRPr sz="3200">
                <a:solidFill>
                  <a:srgbClr val="0033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7913688" y="6257925"/>
            <a:ext cx="7731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44B500-3C8B-41B5-B8D1-F8610B498AE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257925"/>
            <a:ext cx="206375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6"/>
          </p:nvPr>
        </p:nvSpPr>
        <p:spPr>
          <a:xfrm>
            <a:off x="5160963" y="6257925"/>
            <a:ext cx="235743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A452BC-E188-4026-B8B3-24950C1A6D1F}" type="datetimeFigureOut">
              <a:rPr lang="nl-NL" smtClean="0"/>
              <a:pPr/>
              <a:t>26-3-2013</a:t>
            </a:fld>
            <a:endParaRPr lang="nl-N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slide grijs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7"/>
          <p:cNvSpPr>
            <a:spLocks/>
          </p:cNvSpPr>
          <p:nvPr/>
        </p:nvSpPr>
        <p:spPr bwMode="auto">
          <a:xfrm>
            <a:off x="4022725" y="1476375"/>
            <a:ext cx="5145088" cy="1695450"/>
          </a:xfrm>
          <a:custGeom>
            <a:avLst/>
            <a:gdLst>
              <a:gd name="T0" fmla="*/ 2161 w 2161"/>
              <a:gd name="T1" fmla="*/ 712 h 712"/>
              <a:gd name="T2" fmla="*/ 329 w 2161"/>
              <a:gd name="T3" fmla="*/ 712 h 712"/>
              <a:gd name="T4" fmla="*/ 0 w 2161"/>
              <a:gd name="T5" fmla="*/ 392 h 712"/>
              <a:gd name="T6" fmla="*/ 0 w 2161"/>
              <a:gd name="T7" fmla="*/ 0 h 712"/>
              <a:gd name="T8" fmla="*/ 2161 w 2161"/>
              <a:gd name="T9" fmla="*/ 0 h 712"/>
              <a:gd name="T10" fmla="*/ 2161 w 2161"/>
              <a:gd name="T11" fmla="*/ 712 h 7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bg1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1588" y="5924550"/>
            <a:ext cx="9144001" cy="933450"/>
          </a:xfrm>
          <a:prstGeom prst="rect">
            <a:avLst/>
          </a:prstGeom>
          <a:solidFill>
            <a:srgbClr val="FFFFFF">
              <a:alpha val="94901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722602" y="1963618"/>
            <a:ext cx="4386263" cy="1208134"/>
          </a:xfrm>
        </p:spPr>
        <p:txBody>
          <a:bodyPr>
            <a:normAutofit/>
          </a:bodyPr>
          <a:lstStyle>
            <a:lvl1pPr>
              <a:buFontTx/>
              <a:buNone/>
              <a:defRPr sz="3200">
                <a:solidFill>
                  <a:srgbClr val="0033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7913688" y="6257925"/>
            <a:ext cx="7731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44B500-3C8B-41B5-B8D1-F8610B498AE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257925"/>
            <a:ext cx="206375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6"/>
          </p:nvPr>
        </p:nvSpPr>
        <p:spPr>
          <a:xfrm>
            <a:off x="5160963" y="6257925"/>
            <a:ext cx="235743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A452BC-E188-4026-B8B3-24950C1A6D1F}" type="datetimeFigureOut">
              <a:rPr lang="nl-NL" smtClean="0"/>
              <a:pPr/>
              <a:t>26-3-2013</a:t>
            </a:fld>
            <a:endParaRPr lang="nl-N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slide lichtblauw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7"/>
          <p:cNvSpPr>
            <a:spLocks/>
          </p:cNvSpPr>
          <p:nvPr/>
        </p:nvSpPr>
        <p:spPr bwMode="auto">
          <a:xfrm>
            <a:off x="4022725" y="1476375"/>
            <a:ext cx="5145088" cy="1695450"/>
          </a:xfrm>
          <a:custGeom>
            <a:avLst/>
            <a:gdLst>
              <a:gd name="T0" fmla="*/ 2161 w 2161"/>
              <a:gd name="T1" fmla="*/ 712 h 712"/>
              <a:gd name="T2" fmla="*/ 329 w 2161"/>
              <a:gd name="T3" fmla="*/ 712 h 712"/>
              <a:gd name="T4" fmla="*/ 0 w 2161"/>
              <a:gd name="T5" fmla="*/ 392 h 712"/>
              <a:gd name="T6" fmla="*/ 0 w 2161"/>
              <a:gd name="T7" fmla="*/ 0 h 712"/>
              <a:gd name="T8" fmla="*/ 2161 w 2161"/>
              <a:gd name="T9" fmla="*/ 0 h 712"/>
              <a:gd name="T10" fmla="*/ 2161 w 2161"/>
              <a:gd name="T11" fmla="*/ 712 h 7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bg1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1588" y="5924550"/>
            <a:ext cx="9144001" cy="933450"/>
          </a:xfrm>
          <a:prstGeom prst="rect">
            <a:avLst/>
          </a:prstGeom>
          <a:solidFill>
            <a:srgbClr val="FFFFFF">
              <a:alpha val="94901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722602" y="1963618"/>
            <a:ext cx="4386263" cy="1208134"/>
          </a:xfrm>
        </p:spPr>
        <p:txBody>
          <a:bodyPr>
            <a:normAutofit/>
          </a:bodyPr>
          <a:lstStyle>
            <a:lvl1pPr>
              <a:buFontTx/>
              <a:buNone/>
              <a:defRPr sz="3200">
                <a:solidFill>
                  <a:srgbClr val="0033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7913688" y="6257925"/>
            <a:ext cx="7731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44B500-3C8B-41B5-B8D1-F8610B498AE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257925"/>
            <a:ext cx="206375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6"/>
          </p:nvPr>
        </p:nvSpPr>
        <p:spPr>
          <a:xfrm>
            <a:off x="5160963" y="6257925"/>
            <a:ext cx="235743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A452BC-E188-4026-B8B3-24950C1A6D1F}" type="datetimeFigureOut">
              <a:rPr lang="nl-NL" smtClean="0"/>
              <a:pPr/>
              <a:t>26-3-2013</a:t>
            </a:fld>
            <a:endParaRPr lang="nl-N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slide lichtbrons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7"/>
          <p:cNvSpPr>
            <a:spLocks/>
          </p:cNvSpPr>
          <p:nvPr/>
        </p:nvSpPr>
        <p:spPr bwMode="auto">
          <a:xfrm>
            <a:off x="4022725" y="1476375"/>
            <a:ext cx="5145088" cy="1695450"/>
          </a:xfrm>
          <a:custGeom>
            <a:avLst/>
            <a:gdLst>
              <a:gd name="T0" fmla="*/ 2161 w 2161"/>
              <a:gd name="T1" fmla="*/ 712 h 712"/>
              <a:gd name="T2" fmla="*/ 329 w 2161"/>
              <a:gd name="T3" fmla="*/ 712 h 712"/>
              <a:gd name="T4" fmla="*/ 0 w 2161"/>
              <a:gd name="T5" fmla="*/ 392 h 712"/>
              <a:gd name="T6" fmla="*/ 0 w 2161"/>
              <a:gd name="T7" fmla="*/ 0 h 712"/>
              <a:gd name="T8" fmla="*/ 2161 w 2161"/>
              <a:gd name="T9" fmla="*/ 0 h 712"/>
              <a:gd name="T10" fmla="*/ 2161 w 2161"/>
              <a:gd name="T11" fmla="*/ 712 h 7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bg1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1588" y="5924550"/>
            <a:ext cx="9144001" cy="933450"/>
          </a:xfrm>
          <a:prstGeom prst="rect">
            <a:avLst/>
          </a:prstGeom>
          <a:solidFill>
            <a:srgbClr val="FFFFFF">
              <a:alpha val="94901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722602" y="1963618"/>
            <a:ext cx="4386263" cy="1208134"/>
          </a:xfrm>
        </p:spPr>
        <p:txBody>
          <a:bodyPr>
            <a:normAutofit/>
          </a:bodyPr>
          <a:lstStyle>
            <a:lvl1pPr>
              <a:buFontTx/>
              <a:buNone/>
              <a:defRPr sz="3200">
                <a:solidFill>
                  <a:srgbClr val="0033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7913688" y="6257925"/>
            <a:ext cx="7731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44B500-3C8B-41B5-B8D1-F8610B498AE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257925"/>
            <a:ext cx="206375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6"/>
          </p:nvPr>
        </p:nvSpPr>
        <p:spPr>
          <a:xfrm>
            <a:off x="5160963" y="6257925"/>
            <a:ext cx="235743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A452BC-E188-4026-B8B3-24950C1A6D1F}" type="datetimeFigureOut">
              <a:rPr lang="nl-NL" smtClean="0"/>
              <a:pPr/>
              <a:t>26-3-2013</a:t>
            </a:fld>
            <a:endParaRPr lang="nl-N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slide lichtgro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7"/>
          <p:cNvSpPr>
            <a:spLocks/>
          </p:cNvSpPr>
          <p:nvPr/>
        </p:nvSpPr>
        <p:spPr bwMode="auto">
          <a:xfrm>
            <a:off x="4022725" y="1476375"/>
            <a:ext cx="5145088" cy="1695450"/>
          </a:xfrm>
          <a:custGeom>
            <a:avLst/>
            <a:gdLst>
              <a:gd name="T0" fmla="*/ 2161 w 2161"/>
              <a:gd name="T1" fmla="*/ 712 h 712"/>
              <a:gd name="T2" fmla="*/ 329 w 2161"/>
              <a:gd name="T3" fmla="*/ 712 h 712"/>
              <a:gd name="T4" fmla="*/ 0 w 2161"/>
              <a:gd name="T5" fmla="*/ 392 h 712"/>
              <a:gd name="T6" fmla="*/ 0 w 2161"/>
              <a:gd name="T7" fmla="*/ 0 h 712"/>
              <a:gd name="T8" fmla="*/ 2161 w 2161"/>
              <a:gd name="T9" fmla="*/ 0 h 712"/>
              <a:gd name="T10" fmla="*/ 2161 w 2161"/>
              <a:gd name="T11" fmla="*/ 712 h 7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bg1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-1588" y="5924550"/>
            <a:ext cx="9144001" cy="933450"/>
          </a:xfrm>
          <a:prstGeom prst="rect">
            <a:avLst/>
          </a:prstGeom>
          <a:solidFill>
            <a:srgbClr val="FFFFFF">
              <a:alpha val="94901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  <a:cs typeface="ヒラギノ角ゴ Pro W3"/>
            </a:endParaRPr>
          </a:p>
        </p:txBody>
      </p:sp>
      <p:pic>
        <p:nvPicPr>
          <p:cNvPr id="5" name="Picture 5" descr="02-UTI_Basisvormen_powerpoint_0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722602" y="1963618"/>
            <a:ext cx="4386263" cy="1208134"/>
          </a:xfrm>
        </p:spPr>
        <p:txBody>
          <a:bodyPr>
            <a:normAutofit/>
          </a:bodyPr>
          <a:lstStyle>
            <a:lvl1pPr>
              <a:buFontTx/>
              <a:buNone/>
              <a:defRPr sz="3200">
                <a:solidFill>
                  <a:srgbClr val="0033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7913688" y="6257925"/>
            <a:ext cx="7731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44B500-3C8B-41B5-B8D1-F8610B498AE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257925"/>
            <a:ext cx="206375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6"/>
          </p:nvPr>
        </p:nvSpPr>
        <p:spPr>
          <a:xfrm>
            <a:off x="5160963" y="6257925"/>
            <a:ext cx="235743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A452BC-E188-4026-B8B3-24950C1A6D1F}" type="datetimeFigureOut">
              <a:rPr lang="nl-NL" smtClean="0"/>
              <a:pPr/>
              <a:t>26-3-2013</a:t>
            </a:fld>
            <a:endParaRPr lang="nl-N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0"/>
            <a:ext cx="9144000" cy="950913"/>
          </a:xfrm>
          <a:custGeom>
            <a:avLst/>
            <a:gdLst/>
            <a:ahLst/>
            <a:cxnLst>
              <a:cxn ang="0">
                <a:pos x="0" y="208"/>
              </a:cxn>
              <a:cxn ang="0">
                <a:pos x="0" y="0"/>
              </a:cxn>
              <a:cxn ang="0">
                <a:pos x="3841" y="0"/>
              </a:cxn>
              <a:cxn ang="0">
                <a:pos x="3841" y="400"/>
              </a:cxn>
              <a:cxn ang="0">
                <a:pos x="184" y="400"/>
              </a:cxn>
              <a:cxn ang="0">
                <a:pos x="0" y="208"/>
              </a:cxn>
            </a:cxnLst>
            <a:rect l="0" t="0" r="r" b="b"/>
            <a:pathLst>
              <a:path w="3841" h="400">
                <a:moveTo>
                  <a:pt x="0" y="208"/>
                </a:moveTo>
                <a:lnTo>
                  <a:pt x="0" y="0"/>
                </a:lnTo>
                <a:lnTo>
                  <a:pt x="3841" y="0"/>
                </a:lnTo>
                <a:lnTo>
                  <a:pt x="3841" y="400"/>
                </a:lnTo>
                <a:lnTo>
                  <a:pt x="184" y="400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4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pic>
        <p:nvPicPr>
          <p:cNvPr id="4" name="Picture 4" descr="02-UTI_Basisvormen_powerpoint_0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1842"/>
            <a:ext cx="8229600" cy="95224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57925"/>
            <a:ext cx="206375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13688" y="6257925"/>
            <a:ext cx="7731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44B500-3C8B-41B5-B8D1-F8610B498AE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>
          <a:xfrm>
            <a:off x="5160963" y="6257925"/>
            <a:ext cx="235743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A452BC-E188-4026-B8B3-24950C1A6D1F}" type="datetimeFigureOut">
              <a:rPr lang="nl-NL" smtClean="0"/>
              <a:pPr/>
              <a:t>26-3-2013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brons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4022725" y="1476375"/>
            <a:ext cx="5145088" cy="1695450"/>
          </a:xfrm>
          <a:custGeom>
            <a:avLst/>
            <a:gdLst>
              <a:gd name="T0" fmla="*/ 2161 w 2161"/>
              <a:gd name="T1" fmla="*/ 712 h 712"/>
              <a:gd name="T2" fmla="*/ 329 w 2161"/>
              <a:gd name="T3" fmla="*/ 712 h 712"/>
              <a:gd name="T4" fmla="*/ 0 w 2161"/>
              <a:gd name="T5" fmla="*/ 392 h 712"/>
              <a:gd name="T6" fmla="*/ 0 w 2161"/>
              <a:gd name="T7" fmla="*/ 0 h 712"/>
              <a:gd name="T8" fmla="*/ 2161 w 2161"/>
              <a:gd name="T9" fmla="*/ 0 h 712"/>
              <a:gd name="T10" fmla="*/ 2161 w 2161"/>
              <a:gd name="T11" fmla="*/ 712 h 7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accent1">
              <a:alpha val="79999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-1588" y="5924550"/>
            <a:ext cx="9144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  <a:cs typeface="ヒラギノ角ゴ Pro W3"/>
            </a:endParaRPr>
          </a:p>
        </p:txBody>
      </p:sp>
      <p:pic>
        <p:nvPicPr>
          <p:cNvPr id="6" name="Picture 5" descr="02-UTI_Basisvormen_powerpoint_05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53300" y="6035675"/>
            <a:ext cx="1498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02-UTI_Basisvormen_powerpoint_03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3236" y="1476743"/>
            <a:ext cx="4279900" cy="1470025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4764427" y="2832028"/>
            <a:ext cx="4403052" cy="458714"/>
          </a:xfrm>
        </p:spPr>
        <p:txBody>
          <a:bodyPr>
            <a:normAutofit/>
          </a:bodyPr>
          <a:lstStyle>
            <a:lvl1pPr>
              <a:buFontTx/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 groen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4022725" y="1476375"/>
            <a:ext cx="5145088" cy="1695450"/>
          </a:xfrm>
          <a:custGeom>
            <a:avLst/>
            <a:gdLst>
              <a:gd name="T0" fmla="*/ 2161 w 2161"/>
              <a:gd name="T1" fmla="*/ 712 h 712"/>
              <a:gd name="T2" fmla="*/ 329 w 2161"/>
              <a:gd name="T3" fmla="*/ 712 h 712"/>
              <a:gd name="T4" fmla="*/ 0 w 2161"/>
              <a:gd name="T5" fmla="*/ 392 h 712"/>
              <a:gd name="T6" fmla="*/ 0 w 2161"/>
              <a:gd name="T7" fmla="*/ 0 h 712"/>
              <a:gd name="T8" fmla="*/ 2161 w 2161"/>
              <a:gd name="T9" fmla="*/ 0 h 712"/>
              <a:gd name="T10" fmla="*/ 2161 w 2161"/>
              <a:gd name="T11" fmla="*/ 712 h 7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accent2">
              <a:alpha val="79999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-1588" y="5924550"/>
            <a:ext cx="9144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  <a:cs typeface="ヒラギノ角ゴ Pro W3"/>
            </a:endParaRPr>
          </a:p>
        </p:txBody>
      </p:sp>
      <p:pic>
        <p:nvPicPr>
          <p:cNvPr id="6" name="Picture 5" descr="02-UTI_Basisvormen_powerpoint_05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53300" y="6035675"/>
            <a:ext cx="1498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02-UTI_Basisvormen_powerpoint_03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3236" y="1476743"/>
            <a:ext cx="4279900" cy="1470025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4764427" y="2832028"/>
            <a:ext cx="4403052" cy="458714"/>
          </a:xfrm>
        </p:spPr>
        <p:txBody>
          <a:bodyPr>
            <a:normAutofit/>
          </a:bodyPr>
          <a:lstStyle>
            <a:lvl1pPr>
              <a:buFontTx/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 grijs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4022725" y="1476375"/>
            <a:ext cx="5145088" cy="1695450"/>
          </a:xfrm>
          <a:custGeom>
            <a:avLst/>
            <a:gdLst/>
            <a:ahLst/>
            <a:cxnLst>
              <a:cxn ang="0">
                <a:pos x="2161" y="712"/>
              </a:cxn>
              <a:cxn ang="0">
                <a:pos x="329" y="712"/>
              </a:cxn>
              <a:cxn ang="0">
                <a:pos x="0" y="392"/>
              </a:cxn>
              <a:cxn ang="0">
                <a:pos x="0" y="0"/>
              </a:cxn>
              <a:cxn ang="0">
                <a:pos x="2161" y="0"/>
              </a:cxn>
              <a:cxn ang="0">
                <a:pos x="2161" y="712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accent3">
              <a:alpha val="85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-1588" y="5924550"/>
            <a:ext cx="9144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  <a:cs typeface="ヒラギノ角ゴ Pro W3"/>
            </a:endParaRPr>
          </a:p>
        </p:txBody>
      </p:sp>
      <p:pic>
        <p:nvPicPr>
          <p:cNvPr id="6" name="Picture 5" descr="02-UTI_Basisvormen_powerpoint_05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53300" y="6035675"/>
            <a:ext cx="1498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02-UTI_Basisvormen_powerpoint_03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3236" y="1476743"/>
            <a:ext cx="4279900" cy="1470025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4764427" y="2832028"/>
            <a:ext cx="4403052" cy="458714"/>
          </a:xfrm>
        </p:spPr>
        <p:txBody>
          <a:bodyPr>
            <a:normAutofit/>
          </a:bodyPr>
          <a:lstStyle>
            <a:lvl1pPr>
              <a:buFontTx/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 lichtblauw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4022725" y="1476375"/>
            <a:ext cx="5145088" cy="1695450"/>
          </a:xfrm>
          <a:custGeom>
            <a:avLst/>
            <a:gdLst/>
            <a:ahLst/>
            <a:cxnLst>
              <a:cxn ang="0">
                <a:pos x="2161" y="712"/>
              </a:cxn>
              <a:cxn ang="0">
                <a:pos x="329" y="712"/>
              </a:cxn>
              <a:cxn ang="0">
                <a:pos x="0" y="392"/>
              </a:cxn>
              <a:cxn ang="0">
                <a:pos x="0" y="0"/>
              </a:cxn>
              <a:cxn ang="0">
                <a:pos x="2161" y="0"/>
              </a:cxn>
              <a:cxn ang="0">
                <a:pos x="2161" y="712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accent4">
              <a:alpha val="80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-1588" y="5924550"/>
            <a:ext cx="9144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  <a:cs typeface="ヒラギノ角ゴ Pro W3"/>
            </a:endParaRPr>
          </a:p>
        </p:txBody>
      </p:sp>
      <p:pic>
        <p:nvPicPr>
          <p:cNvPr id="6" name="Picture 5" descr="02-UTI_Basisvormen_powerpoint_05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53300" y="6035675"/>
            <a:ext cx="1498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02-UTI_Basisvormen_powerpoint_03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3236" y="1476743"/>
            <a:ext cx="4279900" cy="1470025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4764427" y="2832028"/>
            <a:ext cx="4403052" cy="458714"/>
          </a:xfrm>
        </p:spPr>
        <p:txBody>
          <a:bodyPr>
            <a:normAutofit/>
          </a:bodyPr>
          <a:lstStyle>
            <a:lvl1pPr>
              <a:buFontTx/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Slide lichtbrons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4022725" y="1476375"/>
            <a:ext cx="5145088" cy="1695450"/>
          </a:xfrm>
          <a:custGeom>
            <a:avLst/>
            <a:gdLst/>
            <a:ahLst/>
            <a:cxnLst>
              <a:cxn ang="0">
                <a:pos x="2161" y="712"/>
              </a:cxn>
              <a:cxn ang="0">
                <a:pos x="329" y="712"/>
              </a:cxn>
              <a:cxn ang="0">
                <a:pos x="0" y="392"/>
              </a:cxn>
              <a:cxn ang="0">
                <a:pos x="0" y="0"/>
              </a:cxn>
              <a:cxn ang="0">
                <a:pos x="2161" y="0"/>
              </a:cxn>
              <a:cxn ang="0">
                <a:pos x="2161" y="712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accent5">
              <a:alpha val="85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-1588" y="5924550"/>
            <a:ext cx="9144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  <a:cs typeface="ヒラギノ角ゴ Pro W3"/>
            </a:endParaRPr>
          </a:p>
        </p:txBody>
      </p:sp>
      <p:pic>
        <p:nvPicPr>
          <p:cNvPr id="6" name="Picture 5" descr="02-UTI_Basisvormen_powerpoint_05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53300" y="6035675"/>
            <a:ext cx="1498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02-UTI_Basisvormen_powerpoint_03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3236" y="1476743"/>
            <a:ext cx="4279900" cy="1470025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4764427" y="2832028"/>
            <a:ext cx="4403052" cy="458714"/>
          </a:xfrm>
        </p:spPr>
        <p:txBody>
          <a:bodyPr>
            <a:normAutofit/>
          </a:bodyPr>
          <a:lstStyle>
            <a:lvl1pPr>
              <a:buFontTx/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Slide lichtgroen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4022725" y="1476375"/>
            <a:ext cx="5145088" cy="1695450"/>
          </a:xfrm>
          <a:custGeom>
            <a:avLst/>
            <a:gdLst/>
            <a:ahLst/>
            <a:cxnLst>
              <a:cxn ang="0">
                <a:pos x="2161" y="712"/>
              </a:cxn>
              <a:cxn ang="0">
                <a:pos x="329" y="712"/>
              </a:cxn>
              <a:cxn ang="0">
                <a:pos x="0" y="392"/>
              </a:cxn>
              <a:cxn ang="0">
                <a:pos x="0" y="0"/>
              </a:cxn>
              <a:cxn ang="0">
                <a:pos x="2161" y="0"/>
              </a:cxn>
              <a:cxn ang="0">
                <a:pos x="2161" y="712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-1588" y="5924550"/>
            <a:ext cx="9144001" cy="933450"/>
          </a:xfrm>
          <a:prstGeom prst="rect">
            <a:avLst/>
          </a:prstGeom>
          <a:solidFill>
            <a:srgbClr val="FFFFFF">
              <a:alpha val="85097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nl-NL">
              <a:latin typeface="Calibri" pitchFamily="34" charset="0"/>
              <a:cs typeface="ヒラギノ角ゴ Pro W3"/>
            </a:endParaRPr>
          </a:p>
        </p:txBody>
      </p:sp>
      <p:pic>
        <p:nvPicPr>
          <p:cNvPr id="6" name="Picture 5" descr="02-UTI_Basisvormen_powerpoint_05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53300" y="6035675"/>
            <a:ext cx="1498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02-UTI_Basisvormen_powerpoint_03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3236" y="1476743"/>
            <a:ext cx="4279900" cy="1470025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4764427" y="2832028"/>
            <a:ext cx="4403052" cy="458714"/>
          </a:xfrm>
        </p:spPr>
        <p:txBody>
          <a:bodyPr>
            <a:normAutofit/>
          </a:bodyPr>
          <a:lstStyle>
            <a:lvl1pPr>
              <a:buFontTx/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0" y="477838"/>
            <a:ext cx="9144000" cy="6380162"/>
          </a:xfrm>
          <a:custGeom>
            <a:avLst/>
            <a:gdLst>
              <a:gd name="T0" fmla="*/ 192 w 3841"/>
              <a:gd name="T1" fmla="*/ 200 h 2680"/>
              <a:gd name="T2" fmla="*/ 0 w 3841"/>
              <a:gd name="T3" fmla="*/ 0 h 2680"/>
              <a:gd name="T4" fmla="*/ 0 w 3841"/>
              <a:gd name="T5" fmla="*/ 2680 h 2680"/>
              <a:gd name="T6" fmla="*/ 3841 w 3841"/>
              <a:gd name="T7" fmla="*/ 2680 h 2680"/>
              <a:gd name="T8" fmla="*/ 3841 w 3841"/>
              <a:gd name="T9" fmla="*/ 200 h 2680"/>
              <a:gd name="T10" fmla="*/ 192 w 3841"/>
              <a:gd name="T11" fmla="*/ 200 h 26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41" h="2680">
                <a:moveTo>
                  <a:pt x="192" y="200"/>
                </a:moveTo>
                <a:lnTo>
                  <a:pt x="0" y="0"/>
                </a:lnTo>
                <a:lnTo>
                  <a:pt x="0" y="2680"/>
                </a:lnTo>
                <a:lnTo>
                  <a:pt x="3841" y="2680"/>
                </a:lnTo>
                <a:lnTo>
                  <a:pt x="3841" y="200"/>
                </a:lnTo>
                <a:lnTo>
                  <a:pt x="192" y="200"/>
                </a:lnTo>
                <a:close/>
              </a:path>
            </a:pathLst>
          </a:custGeom>
          <a:solidFill>
            <a:srgbClr val="FFFFFF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" name="Freeform 3"/>
          <p:cNvSpPr>
            <a:spLocks/>
          </p:cNvSpPr>
          <p:nvPr/>
        </p:nvSpPr>
        <p:spPr bwMode="auto">
          <a:xfrm>
            <a:off x="0" y="0"/>
            <a:ext cx="6097588" cy="635000"/>
          </a:xfrm>
          <a:custGeom>
            <a:avLst/>
            <a:gdLst>
              <a:gd name="T0" fmla="*/ 0 w 3841"/>
              <a:gd name="T1" fmla="*/ 208 h 400"/>
              <a:gd name="T2" fmla="*/ 0 w 3841"/>
              <a:gd name="T3" fmla="*/ 0 h 400"/>
              <a:gd name="T4" fmla="*/ 3841 w 3841"/>
              <a:gd name="T5" fmla="*/ 0 h 400"/>
              <a:gd name="T6" fmla="*/ 3841 w 3841"/>
              <a:gd name="T7" fmla="*/ 400 h 400"/>
              <a:gd name="T8" fmla="*/ 184 w 3841"/>
              <a:gd name="T9" fmla="*/ 400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1" h="400">
                <a:moveTo>
                  <a:pt x="0" y="208"/>
                </a:moveTo>
                <a:lnTo>
                  <a:pt x="0" y="0"/>
                </a:lnTo>
                <a:lnTo>
                  <a:pt x="3841" y="0"/>
                </a:lnTo>
                <a:lnTo>
                  <a:pt x="3841" y="400"/>
                </a:lnTo>
                <a:lnTo>
                  <a:pt x="184" y="400"/>
                </a:lnTo>
              </a:path>
            </a:pathLst>
          </a:custGeom>
          <a:noFill/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pic>
        <p:nvPicPr>
          <p:cNvPr id="6" name="Picture 5" descr="02-UTI_Basisvormen_powerpoint_0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6250" y="6061075"/>
            <a:ext cx="254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42"/>
            <a:ext cx="8229600" cy="95224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5520"/>
            <a:ext cx="8229600" cy="4677918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buFont typeface="Arial"/>
              <a:buChar char="•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>
              <a:spcAft>
                <a:spcPts val="600"/>
              </a:spcAft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57925"/>
            <a:ext cx="206375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C99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nl-N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13688" y="6257925"/>
            <a:ext cx="7731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44B500-3C8B-41B5-B8D1-F8610B498AE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5160963" y="6257925"/>
            <a:ext cx="235743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A452BC-E188-4026-B8B3-24950C1A6D1F}" type="datetimeFigureOut">
              <a:rPr lang="nl-NL" smtClean="0"/>
              <a:pPr/>
              <a:t>26-3-2013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err="1" smtClean="0"/>
              <a:t>Second</a:t>
            </a:r>
            <a:r>
              <a:rPr lang="nl-NL" dirty="0" smtClean="0"/>
              <a:t>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003366"/>
          </a:solidFill>
          <a:latin typeface="ScalaSans"/>
          <a:ea typeface="ヒラギノ角ゴ Pro W3" pitchFamily="-109" charset="-128"/>
          <a:cs typeface="ScalaSan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rgbClr val="003366"/>
          </a:solidFill>
          <a:latin typeface="ScalaSans"/>
          <a:ea typeface="ヒラギノ角ゴ Pro W3" pitchFamily="-109" charset="-128"/>
          <a:cs typeface="Scala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Smart </a:t>
            </a:r>
            <a:r>
              <a:rPr lang="en-US" dirty="0" err="1" smtClean="0"/>
              <a:t>Specialisation</a:t>
            </a:r>
            <a:r>
              <a:rPr smtClean="0"/>
              <a:t>:</a:t>
            </a:r>
            <a:r>
              <a:rPr lang="en-US" smtClean="0"/>
              <a:t> Social </a:t>
            </a:r>
            <a:r>
              <a:rPr lang="en-US" dirty="0" smtClean="0"/>
              <a:t>Innovation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28 </a:t>
            </a:r>
            <a:r>
              <a:rPr lang="en-US" dirty="0" err="1" smtClean="0"/>
              <a:t>maart</a:t>
            </a:r>
            <a:r>
              <a:rPr lang="en-US" dirty="0" smtClean="0"/>
              <a:t> 2013</a:t>
            </a:r>
          </a:p>
          <a:p>
            <a:r>
              <a:rPr lang="en-US" dirty="0" err="1" smtClean="0"/>
              <a:t>Prof.dr</a:t>
            </a:r>
            <a:r>
              <a:rPr lang="en-US" dirty="0" smtClean="0"/>
              <a:t>. Roel in ‘t Veld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Inleiding tot workshop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Door voorzitter </a:t>
            </a:r>
            <a:r>
              <a:rPr lang="nl-NL" dirty="0" err="1" smtClean="0"/>
              <a:t>task</a:t>
            </a:r>
            <a:r>
              <a:rPr lang="nl-NL" dirty="0" smtClean="0"/>
              <a:t> force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9301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Specifieke missie </a:t>
            </a:r>
            <a:r>
              <a:rPr lang="nl-NL" dirty="0" err="1" smtClean="0"/>
              <a:t>TiU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Niet alleen </a:t>
            </a:r>
            <a:r>
              <a:rPr lang="nl-NL" dirty="0" err="1" smtClean="0"/>
              <a:t>Humboldtiaans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Iets teruggeven aan de samenleving, naast onderwijs en kennis</a:t>
            </a:r>
          </a:p>
          <a:p>
            <a:endParaRPr lang="nl-NL" dirty="0"/>
          </a:p>
          <a:p>
            <a:r>
              <a:rPr lang="nl-NL" dirty="0" smtClean="0"/>
              <a:t>Verbindingen met de wereld van wezenlijk belang</a:t>
            </a:r>
          </a:p>
          <a:p>
            <a:endParaRPr lang="nl-NL" dirty="0"/>
          </a:p>
          <a:p>
            <a:r>
              <a:rPr lang="nl-NL" dirty="0" smtClean="0"/>
              <a:t>Stad, regio, Europa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9696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het?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it</a:t>
            </a:r>
            <a:r>
              <a:rPr lang="nl-NL" dirty="0" smtClean="0"/>
              <a:t> is </a:t>
            </a:r>
            <a:r>
              <a:rPr lang="nl-NL" dirty="0" err="1" smtClean="0"/>
              <a:t>everything</a:t>
            </a:r>
            <a:r>
              <a:rPr lang="nl-NL" dirty="0" smtClean="0"/>
              <a:t>, </a:t>
            </a:r>
            <a:r>
              <a:rPr lang="nl-NL" dirty="0" err="1" smtClean="0"/>
              <a:t>maybe</a:t>
            </a:r>
            <a:r>
              <a:rPr lang="nl-NL" dirty="0" smtClean="0"/>
              <a:t> </a:t>
            </a:r>
            <a:r>
              <a:rPr lang="nl-NL" dirty="0" err="1" smtClean="0"/>
              <a:t>it</a:t>
            </a:r>
            <a:r>
              <a:rPr lang="nl-NL" dirty="0" smtClean="0"/>
              <a:t> is </a:t>
            </a:r>
            <a:r>
              <a:rPr lang="nl-NL" dirty="0" err="1" smtClean="0"/>
              <a:t>nothing</a:t>
            </a:r>
            <a:r>
              <a:rPr lang="nl-NL" dirty="0" smtClean="0"/>
              <a:t>……………….</a:t>
            </a:r>
          </a:p>
          <a:p>
            <a:endParaRPr lang="nl-NL" dirty="0"/>
          </a:p>
          <a:p>
            <a:r>
              <a:rPr lang="nl-NL" dirty="0" smtClean="0"/>
              <a:t>Gezien vanuit vraag, vanuit </a:t>
            </a:r>
            <a:r>
              <a:rPr lang="nl-NL" dirty="0" err="1" smtClean="0"/>
              <a:t>challenges</a:t>
            </a:r>
            <a:r>
              <a:rPr lang="nl-NL" dirty="0" smtClean="0"/>
              <a:t>, vanuit crisisduiding</a:t>
            </a:r>
          </a:p>
          <a:p>
            <a:endParaRPr lang="nl-NL" dirty="0"/>
          </a:p>
          <a:p>
            <a:r>
              <a:rPr lang="nl-NL" dirty="0" smtClean="0"/>
              <a:t>Aangrijpingspunt dienst, relatie, institutie, systeem</a:t>
            </a:r>
          </a:p>
          <a:p>
            <a:endParaRPr lang="nl-NL" dirty="0"/>
          </a:p>
          <a:p>
            <a:r>
              <a:rPr lang="nl-NL" dirty="0" smtClean="0"/>
              <a:t>“</a:t>
            </a:r>
            <a:r>
              <a:rPr lang="nl-NL" dirty="0" err="1" smtClean="0"/>
              <a:t>Social</a:t>
            </a:r>
            <a:r>
              <a:rPr lang="nl-NL" dirty="0" smtClean="0"/>
              <a:t>” is meer maatschappelijk dan sociaal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 </a:t>
            </a:r>
            <a:r>
              <a:rPr lang="nl-NL" b="1" dirty="0" err="1" smtClean="0"/>
              <a:t>TiU</a:t>
            </a:r>
            <a:r>
              <a:rPr lang="nl-NL" b="1" dirty="0" smtClean="0"/>
              <a:t> zoekt specifieke positie in methode 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4174832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innovation @ TiU; </a:t>
            </a:r>
            <a:r>
              <a:rPr lang="en-US" dirty="0" err="1" smtClean="0"/>
              <a:t>Omgeving</a:t>
            </a:r>
            <a:endParaRPr lang="nl-NL" dirty="0"/>
          </a:p>
        </p:txBody>
      </p:sp>
      <p:pic>
        <p:nvPicPr>
          <p:cNvPr id="10" name="Content Placeholder 9" descr="EC Horizon 20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53091" y="980729"/>
            <a:ext cx="6957681" cy="525658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Opbouw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Vanuit de al bestaande krachtige kernen</a:t>
            </a:r>
          </a:p>
          <a:p>
            <a:endParaRPr lang="nl-NL" dirty="0"/>
          </a:p>
          <a:p>
            <a:r>
              <a:rPr lang="nl-NL" dirty="0" smtClean="0"/>
              <a:t>Vergelijken en verbeteren van de praktijken</a:t>
            </a:r>
          </a:p>
          <a:p>
            <a:endParaRPr lang="nl-NL" dirty="0"/>
          </a:p>
          <a:p>
            <a:r>
              <a:rPr lang="nl-NL" dirty="0" smtClean="0"/>
              <a:t>Formuleren van verdiepte vraagstellingen voor funderend onderzoek vanuit reflectie op praktijken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2620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Innovation @ TiU: </a:t>
            </a:r>
            <a:r>
              <a:rPr lang="en-US" dirty="0" err="1" smtClean="0"/>
              <a:t>Tilburgse</a:t>
            </a:r>
            <a:r>
              <a:rPr lang="en-US" dirty="0" smtClean="0"/>
              <a:t> </a:t>
            </a:r>
            <a:r>
              <a:rPr lang="en-US" smtClean="0"/>
              <a:t>methode</a:t>
            </a:r>
            <a:endParaRPr lang="nl-NL" dirty="0"/>
          </a:p>
        </p:txBody>
      </p:sp>
      <p:pic>
        <p:nvPicPr>
          <p:cNvPr id="5" name="Picture 4" descr="SI ecosyste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980728"/>
            <a:ext cx="6876256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683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interacties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Met hogescholen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Met overheden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Met ondernemers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9009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Innovation @ TiU : SI </a:t>
            </a:r>
            <a:r>
              <a:rPr lang="en-US" dirty="0" err="1" smtClean="0"/>
              <a:t>Ecosysteem</a:t>
            </a:r>
            <a:endParaRPr lang="nl-NL" dirty="0"/>
          </a:p>
        </p:txBody>
      </p:sp>
      <p:pic>
        <p:nvPicPr>
          <p:cNvPr id="4" name="Afbeelding 2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268760"/>
            <a:ext cx="6624736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_TilburgUniversity">
  <a:themeElements>
    <a:clrScheme name="Universiteit van Tilburg">
      <a:dk1>
        <a:sysClr val="windowText" lastClr="000000"/>
      </a:dk1>
      <a:lt1>
        <a:sysClr val="window" lastClr="FFFFFF"/>
      </a:lt1>
      <a:dk2>
        <a:srgbClr val="003366"/>
      </a:dk2>
      <a:lt2>
        <a:srgbClr val="EEECE1"/>
      </a:lt2>
      <a:accent1>
        <a:srgbClr val="CC9933"/>
      </a:accent1>
      <a:accent2>
        <a:srgbClr val="339900"/>
      </a:accent2>
      <a:accent3>
        <a:srgbClr val="C3BCB2"/>
      </a:accent3>
      <a:accent4>
        <a:srgbClr val="008EC6"/>
      </a:accent4>
      <a:accent5>
        <a:srgbClr val="D9BC74"/>
      </a:accent5>
      <a:accent6>
        <a:srgbClr val="66CC33"/>
      </a:accent6>
      <a:hlink>
        <a:srgbClr val="003366"/>
      </a:hlink>
      <a:folHlink>
        <a:srgbClr val="CC993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_TilburgUniversity</Template>
  <TotalTime>812</TotalTime>
  <Words>147</Words>
  <Application>Microsoft Office PowerPoint</Application>
  <PresentationFormat>Diavoorstelling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_TilburgUniversity</vt:lpstr>
      <vt:lpstr>Smart Specialisation: Social Innovation</vt:lpstr>
      <vt:lpstr>Inleiding tot workshop</vt:lpstr>
      <vt:lpstr>Specifieke missie TiU</vt:lpstr>
      <vt:lpstr>Wat is het?</vt:lpstr>
      <vt:lpstr>Social innovation @ TiU; Omgeving</vt:lpstr>
      <vt:lpstr>Opbouw</vt:lpstr>
      <vt:lpstr>Social Innovation @ TiU: Tilburgse methode</vt:lpstr>
      <vt:lpstr>interacties</vt:lpstr>
      <vt:lpstr>Social Innovation @ TiU : SI Ecosysteem</vt:lpstr>
    </vt:vector>
  </TitlesOfParts>
  <Company>Tilburg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Specialisation includes Social Innovation</dc:title>
  <dc:creator>Cschoots</dc:creator>
  <cp:lastModifiedBy>Veld, Roel in 't</cp:lastModifiedBy>
  <cp:revision>60</cp:revision>
  <dcterms:created xsi:type="dcterms:W3CDTF">2013-03-25T16:07:02Z</dcterms:created>
  <dcterms:modified xsi:type="dcterms:W3CDTF">2013-03-26T12:08:19Z</dcterms:modified>
</cp:coreProperties>
</file>