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8" r:id="rId4"/>
    <p:sldId id="274" r:id="rId5"/>
    <p:sldId id="276" r:id="rId6"/>
    <p:sldId id="277" r:id="rId7"/>
    <p:sldId id="261" r:id="rId8"/>
    <p:sldId id="262" r:id="rId9"/>
    <p:sldId id="263" r:id="rId10"/>
    <p:sldId id="264" r:id="rId11"/>
    <p:sldId id="278" r:id="rId12"/>
    <p:sldId id="267" r:id="rId13"/>
    <p:sldId id="266" r:id="rId14"/>
    <p:sldId id="270" r:id="rId15"/>
    <p:sldId id="271" r:id="rId16"/>
    <p:sldId id="272" r:id="rId17"/>
    <p:sldId id="273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67847" autoAdjust="0"/>
  </p:normalViewPr>
  <p:slideViewPr>
    <p:cSldViewPr>
      <p:cViewPr varScale="1">
        <p:scale>
          <a:sx n="93" d="100"/>
          <a:sy n="93" d="100"/>
        </p:scale>
        <p:origin x="-37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0968C-D8F0-6244-8106-9419E2B2AD06}" type="doc">
      <dgm:prSet loTypeId="urn:microsoft.com/office/officeart/2005/8/layout/cycle1" loCatId="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nl-NL"/>
        </a:p>
      </dgm:t>
    </dgm:pt>
    <dgm:pt modelId="{8FAFE3C2-E456-504E-9E50-F60C270E492C}">
      <dgm:prSet/>
      <dgm:spPr/>
      <dgm:t>
        <a:bodyPr/>
        <a:lstStyle/>
        <a:p>
          <a:pPr rtl="0"/>
          <a:r>
            <a:rPr lang="nl-NL" dirty="0" smtClean="0">
              <a:solidFill>
                <a:srgbClr val="2D2D8A"/>
              </a:solidFill>
            </a:rPr>
            <a:t>Nieuwe tastbare resultaten</a:t>
          </a:r>
          <a:endParaRPr lang="nl-NL" dirty="0">
            <a:solidFill>
              <a:srgbClr val="2D2D8A"/>
            </a:solidFill>
          </a:endParaRPr>
        </a:p>
      </dgm:t>
    </dgm:pt>
    <dgm:pt modelId="{183D391B-60FE-244C-92DC-F74D84705A6D}" type="parTrans" cxnId="{913E36D0-0E73-1849-BB46-F09ED0D83145}">
      <dgm:prSet/>
      <dgm:spPr/>
      <dgm:t>
        <a:bodyPr/>
        <a:lstStyle/>
        <a:p>
          <a:endParaRPr lang="nl-NL"/>
        </a:p>
      </dgm:t>
    </dgm:pt>
    <dgm:pt modelId="{0301E05A-3C12-EB41-9872-D24D2B99A47A}" type="sibTrans" cxnId="{913E36D0-0E73-1849-BB46-F09ED0D83145}">
      <dgm:prSet/>
      <dgm:spPr/>
      <dgm:t>
        <a:bodyPr/>
        <a:lstStyle/>
        <a:p>
          <a:endParaRPr lang="nl-NL"/>
        </a:p>
      </dgm:t>
    </dgm:pt>
    <dgm:pt modelId="{C1DB371A-45F4-E044-8D90-C56EA82956EF}">
      <dgm:prSet/>
      <dgm:spPr/>
      <dgm:t>
        <a:bodyPr/>
        <a:lstStyle/>
        <a:p>
          <a:pPr rtl="0"/>
          <a:r>
            <a:rPr lang="nl-NL" dirty="0" smtClean="0">
              <a:solidFill>
                <a:srgbClr val="2D2D8A"/>
              </a:solidFill>
            </a:rPr>
            <a:t>Nieuwe regionale kracht</a:t>
          </a:r>
          <a:endParaRPr lang="nl-NL" dirty="0">
            <a:solidFill>
              <a:srgbClr val="2D2D8A"/>
            </a:solidFill>
          </a:endParaRPr>
        </a:p>
      </dgm:t>
    </dgm:pt>
    <dgm:pt modelId="{A9AFE4CE-6DA9-1446-8444-4163FFA131F8}" type="parTrans" cxnId="{4DAEDCAB-DD45-2242-82C1-E04642462D1D}">
      <dgm:prSet/>
      <dgm:spPr/>
      <dgm:t>
        <a:bodyPr/>
        <a:lstStyle/>
        <a:p>
          <a:endParaRPr lang="nl-NL"/>
        </a:p>
      </dgm:t>
    </dgm:pt>
    <dgm:pt modelId="{09379D4E-3A2B-5542-9F2F-291F9AAC2DC0}" type="sibTrans" cxnId="{4DAEDCAB-DD45-2242-82C1-E04642462D1D}">
      <dgm:prSet/>
      <dgm:spPr/>
      <dgm:t>
        <a:bodyPr/>
        <a:lstStyle/>
        <a:p>
          <a:endParaRPr lang="nl-NL"/>
        </a:p>
      </dgm:t>
    </dgm:pt>
    <dgm:pt modelId="{D41DCF34-7163-394A-9431-932BB6BCFDF0}">
      <dgm:prSet/>
      <dgm:spPr/>
      <dgm:t>
        <a:bodyPr/>
        <a:lstStyle/>
        <a:p>
          <a:pPr rtl="0"/>
          <a:r>
            <a:rPr lang="nl-NL" dirty="0" smtClean="0">
              <a:solidFill>
                <a:srgbClr val="2D2D8A"/>
              </a:solidFill>
            </a:rPr>
            <a:t>Nieuwe houding en gedrag van alle actoren</a:t>
          </a:r>
          <a:endParaRPr lang="nl-NL" dirty="0">
            <a:solidFill>
              <a:srgbClr val="2D2D8A"/>
            </a:solidFill>
          </a:endParaRPr>
        </a:p>
      </dgm:t>
    </dgm:pt>
    <dgm:pt modelId="{1E0CB78F-5B57-C141-8035-BBAC88ACE9A1}" type="parTrans" cxnId="{602B2DB7-062F-764B-A73B-75573C60D533}">
      <dgm:prSet/>
      <dgm:spPr/>
      <dgm:t>
        <a:bodyPr/>
        <a:lstStyle/>
        <a:p>
          <a:endParaRPr lang="nl-NL"/>
        </a:p>
      </dgm:t>
    </dgm:pt>
    <dgm:pt modelId="{E28662EA-51E8-AF44-A9FC-D608244EBBE9}" type="sibTrans" cxnId="{602B2DB7-062F-764B-A73B-75573C60D533}">
      <dgm:prSet/>
      <dgm:spPr/>
      <dgm:t>
        <a:bodyPr/>
        <a:lstStyle/>
        <a:p>
          <a:endParaRPr lang="nl-NL"/>
        </a:p>
      </dgm:t>
    </dgm:pt>
    <dgm:pt modelId="{9A9CB603-A743-6F40-B789-6D99420A782F}" type="pres">
      <dgm:prSet presAssocID="{B3A0968C-D8F0-6244-8106-9419E2B2AD0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200DC65-9A27-9943-9CE2-6E5841C0D68A}" type="pres">
      <dgm:prSet presAssocID="{8FAFE3C2-E456-504E-9E50-F60C270E492C}" presName="dummy" presStyleCnt="0"/>
      <dgm:spPr/>
    </dgm:pt>
    <dgm:pt modelId="{99C05057-F477-E147-87D5-A7AA1070AF34}" type="pres">
      <dgm:prSet presAssocID="{8FAFE3C2-E456-504E-9E50-F60C270E492C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AE28447-A53B-9E4B-AF61-94EA2E175425}" type="pres">
      <dgm:prSet presAssocID="{0301E05A-3C12-EB41-9872-D24D2B99A47A}" presName="sibTrans" presStyleLbl="node1" presStyleIdx="0" presStyleCnt="3"/>
      <dgm:spPr/>
      <dgm:t>
        <a:bodyPr/>
        <a:lstStyle/>
        <a:p>
          <a:endParaRPr lang="nl-NL"/>
        </a:p>
      </dgm:t>
    </dgm:pt>
    <dgm:pt modelId="{40FDA7CB-7BB7-9A4A-A968-02BA7300FCB9}" type="pres">
      <dgm:prSet presAssocID="{C1DB371A-45F4-E044-8D90-C56EA82956EF}" presName="dummy" presStyleCnt="0"/>
      <dgm:spPr/>
    </dgm:pt>
    <dgm:pt modelId="{14008F6D-5D10-964E-AEC8-E046BBDA9219}" type="pres">
      <dgm:prSet presAssocID="{C1DB371A-45F4-E044-8D90-C56EA82956EF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12CF03B-BE1C-3848-B830-81AC8D444A37}" type="pres">
      <dgm:prSet presAssocID="{09379D4E-3A2B-5542-9F2F-291F9AAC2DC0}" presName="sibTrans" presStyleLbl="node1" presStyleIdx="1" presStyleCnt="3"/>
      <dgm:spPr/>
      <dgm:t>
        <a:bodyPr/>
        <a:lstStyle/>
        <a:p>
          <a:endParaRPr lang="nl-NL"/>
        </a:p>
      </dgm:t>
    </dgm:pt>
    <dgm:pt modelId="{0DAFD683-E54E-F447-921D-2F6F55A213D8}" type="pres">
      <dgm:prSet presAssocID="{D41DCF34-7163-394A-9431-932BB6BCFDF0}" presName="dummy" presStyleCnt="0"/>
      <dgm:spPr/>
    </dgm:pt>
    <dgm:pt modelId="{A7FB8031-461E-4340-B996-6ED8B48937A5}" type="pres">
      <dgm:prSet presAssocID="{D41DCF34-7163-394A-9431-932BB6BCFDF0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6674EFF-F825-F04B-BD81-2D8AC8AD843A}" type="pres">
      <dgm:prSet presAssocID="{E28662EA-51E8-AF44-A9FC-D608244EBBE9}" presName="sibTrans" presStyleLbl="node1" presStyleIdx="2" presStyleCnt="3"/>
      <dgm:spPr/>
      <dgm:t>
        <a:bodyPr/>
        <a:lstStyle/>
        <a:p>
          <a:endParaRPr lang="nl-NL"/>
        </a:p>
      </dgm:t>
    </dgm:pt>
  </dgm:ptLst>
  <dgm:cxnLst>
    <dgm:cxn modelId="{913E36D0-0E73-1849-BB46-F09ED0D83145}" srcId="{B3A0968C-D8F0-6244-8106-9419E2B2AD06}" destId="{8FAFE3C2-E456-504E-9E50-F60C270E492C}" srcOrd="0" destOrd="0" parTransId="{183D391B-60FE-244C-92DC-F74D84705A6D}" sibTransId="{0301E05A-3C12-EB41-9872-D24D2B99A47A}"/>
    <dgm:cxn modelId="{385831A4-6168-4B43-B2BD-523465ACFBB5}" type="presOf" srcId="{09379D4E-3A2B-5542-9F2F-291F9AAC2DC0}" destId="{912CF03B-BE1C-3848-B830-81AC8D444A37}" srcOrd="0" destOrd="0" presId="urn:microsoft.com/office/officeart/2005/8/layout/cycle1"/>
    <dgm:cxn modelId="{602B2DB7-062F-764B-A73B-75573C60D533}" srcId="{B3A0968C-D8F0-6244-8106-9419E2B2AD06}" destId="{D41DCF34-7163-394A-9431-932BB6BCFDF0}" srcOrd="2" destOrd="0" parTransId="{1E0CB78F-5B57-C141-8035-BBAC88ACE9A1}" sibTransId="{E28662EA-51E8-AF44-A9FC-D608244EBBE9}"/>
    <dgm:cxn modelId="{4F3EFCAB-3D25-CE44-8E7D-BA35FFD10A59}" type="presOf" srcId="{B3A0968C-D8F0-6244-8106-9419E2B2AD06}" destId="{9A9CB603-A743-6F40-B789-6D99420A782F}" srcOrd="0" destOrd="0" presId="urn:microsoft.com/office/officeart/2005/8/layout/cycle1"/>
    <dgm:cxn modelId="{72DD8C9F-755F-1542-B668-5555749DC656}" type="presOf" srcId="{C1DB371A-45F4-E044-8D90-C56EA82956EF}" destId="{14008F6D-5D10-964E-AEC8-E046BBDA9219}" srcOrd="0" destOrd="0" presId="urn:microsoft.com/office/officeart/2005/8/layout/cycle1"/>
    <dgm:cxn modelId="{4DAEDCAB-DD45-2242-82C1-E04642462D1D}" srcId="{B3A0968C-D8F0-6244-8106-9419E2B2AD06}" destId="{C1DB371A-45F4-E044-8D90-C56EA82956EF}" srcOrd="1" destOrd="0" parTransId="{A9AFE4CE-6DA9-1446-8444-4163FFA131F8}" sibTransId="{09379D4E-3A2B-5542-9F2F-291F9AAC2DC0}"/>
    <dgm:cxn modelId="{4A75DED0-A98C-794A-BFEA-26861815762C}" type="presOf" srcId="{D41DCF34-7163-394A-9431-932BB6BCFDF0}" destId="{A7FB8031-461E-4340-B996-6ED8B48937A5}" srcOrd="0" destOrd="0" presId="urn:microsoft.com/office/officeart/2005/8/layout/cycle1"/>
    <dgm:cxn modelId="{9A82FEDA-31B7-5A48-A36D-CBD5F0D7746E}" type="presOf" srcId="{0301E05A-3C12-EB41-9872-D24D2B99A47A}" destId="{CAE28447-A53B-9E4B-AF61-94EA2E175425}" srcOrd="0" destOrd="0" presId="urn:microsoft.com/office/officeart/2005/8/layout/cycle1"/>
    <dgm:cxn modelId="{F6C2D5BA-C599-6847-BF80-A48CE618AA8A}" type="presOf" srcId="{8FAFE3C2-E456-504E-9E50-F60C270E492C}" destId="{99C05057-F477-E147-87D5-A7AA1070AF34}" srcOrd="0" destOrd="0" presId="urn:microsoft.com/office/officeart/2005/8/layout/cycle1"/>
    <dgm:cxn modelId="{DF2F7CCF-0B93-2641-8160-16C6C4577BA8}" type="presOf" srcId="{E28662EA-51E8-AF44-A9FC-D608244EBBE9}" destId="{F6674EFF-F825-F04B-BD81-2D8AC8AD843A}" srcOrd="0" destOrd="0" presId="urn:microsoft.com/office/officeart/2005/8/layout/cycle1"/>
    <dgm:cxn modelId="{3697D97F-2182-4B42-BD38-9E838D62EE2E}" type="presParOf" srcId="{9A9CB603-A743-6F40-B789-6D99420A782F}" destId="{7200DC65-9A27-9943-9CE2-6E5841C0D68A}" srcOrd="0" destOrd="0" presId="urn:microsoft.com/office/officeart/2005/8/layout/cycle1"/>
    <dgm:cxn modelId="{7F0EBDAE-03E5-5E4F-80FA-E745BEA43780}" type="presParOf" srcId="{9A9CB603-A743-6F40-B789-6D99420A782F}" destId="{99C05057-F477-E147-87D5-A7AA1070AF34}" srcOrd="1" destOrd="0" presId="urn:microsoft.com/office/officeart/2005/8/layout/cycle1"/>
    <dgm:cxn modelId="{4A8F8DFD-1ACC-4D4F-9136-681D2A258B4D}" type="presParOf" srcId="{9A9CB603-A743-6F40-B789-6D99420A782F}" destId="{CAE28447-A53B-9E4B-AF61-94EA2E175425}" srcOrd="2" destOrd="0" presId="urn:microsoft.com/office/officeart/2005/8/layout/cycle1"/>
    <dgm:cxn modelId="{DA2F8E97-D12A-F840-9249-E98272EA4BF7}" type="presParOf" srcId="{9A9CB603-A743-6F40-B789-6D99420A782F}" destId="{40FDA7CB-7BB7-9A4A-A968-02BA7300FCB9}" srcOrd="3" destOrd="0" presId="urn:microsoft.com/office/officeart/2005/8/layout/cycle1"/>
    <dgm:cxn modelId="{2A9DD7A0-2493-3141-8C1F-161125BB94D2}" type="presParOf" srcId="{9A9CB603-A743-6F40-B789-6D99420A782F}" destId="{14008F6D-5D10-964E-AEC8-E046BBDA9219}" srcOrd="4" destOrd="0" presId="urn:microsoft.com/office/officeart/2005/8/layout/cycle1"/>
    <dgm:cxn modelId="{BAFFD2C4-AB49-5948-9287-81A3254ED54B}" type="presParOf" srcId="{9A9CB603-A743-6F40-B789-6D99420A782F}" destId="{912CF03B-BE1C-3848-B830-81AC8D444A37}" srcOrd="5" destOrd="0" presId="urn:microsoft.com/office/officeart/2005/8/layout/cycle1"/>
    <dgm:cxn modelId="{640822CF-B271-7544-B42F-A214491BA0DF}" type="presParOf" srcId="{9A9CB603-A743-6F40-B789-6D99420A782F}" destId="{0DAFD683-E54E-F447-921D-2F6F55A213D8}" srcOrd="6" destOrd="0" presId="urn:microsoft.com/office/officeart/2005/8/layout/cycle1"/>
    <dgm:cxn modelId="{A519DC98-3B41-2742-B56F-7F841F3E05C5}" type="presParOf" srcId="{9A9CB603-A743-6F40-B789-6D99420A782F}" destId="{A7FB8031-461E-4340-B996-6ED8B48937A5}" srcOrd="7" destOrd="0" presId="urn:microsoft.com/office/officeart/2005/8/layout/cycle1"/>
    <dgm:cxn modelId="{4ED69286-F4B3-7344-A752-55E86A49CC05}" type="presParOf" srcId="{9A9CB603-A743-6F40-B789-6D99420A782F}" destId="{F6674EFF-F825-F04B-BD81-2D8AC8AD843A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05057-F477-E147-87D5-A7AA1070AF34}">
      <dsp:nvSpPr>
        <dsp:cNvPr id="0" name=""/>
        <dsp:cNvSpPr/>
      </dsp:nvSpPr>
      <dsp:spPr>
        <a:xfrm>
          <a:off x="4695402" y="333237"/>
          <a:ext cx="1707802" cy="170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rgbClr val="2D2D8A"/>
              </a:solidFill>
            </a:rPr>
            <a:t>Nieuwe tastbare resultaten</a:t>
          </a:r>
          <a:endParaRPr lang="nl-NL" sz="2500" kern="1200" dirty="0">
            <a:solidFill>
              <a:srgbClr val="2D2D8A"/>
            </a:solidFill>
          </a:endParaRPr>
        </a:p>
      </dsp:txBody>
      <dsp:txXfrm>
        <a:off x="4695402" y="333237"/>
        <a:ext cx="1707802" cy="1707802"/>
      </dsp:txXfrm>
    </dsp:sp>
    <dsp:sp modelId="{CAE28447-A53B-9E4B-AF61-94EA2E175425}">
      <dsp:nvSpPr>
        <dsp:cNvPr id="0" name=""/>
        <dsp:cNvSpPr/>
      </dsp:nvSpPr>
      <dsp:spPr>
        <a:xfrm>
          <a:off x="2097603" y="-1846"/>
          <a:ext cx="4034392" cy="4034392"/>
        </a:xfrm>
        <a:prstGeom prst="circularArrow">
          <a:avLst>
            <a:gd name="adj1" fmla="val 8255"/>
            <a:gd name="adj2" fmla="val 576638"/>
            <a:gd name="adj3" fmla="val 2961472"/>
            <a:gd name="adj4" fmla="val 53319"/>
            <a:gd name="adj5" fmla="val 96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08F6D-5D10-964E-AEC8-E046BBDA9219}">
      <dsp:nvSpPr>
        <dsp:cNvPr id="0" name=""/>
        <dsp:cNvSpPr/>
      </dsp:nvSpPr>
      <dsp:spPr>
        <a:xfrm>
          <a:off x="3260898" y="2817871"/>
          <a:ext cx="1707802" cy="170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rgbClr val="2D2D8A"/>
              </a:solidFill>
            </a:rPr>
            <a:t>Nieuwe regionale kracht</a:t>
          </a:r>
          <a:endParaRPr lang="nl-NL" sz="2500" kern="1200" dirty="0">
            <a:solidFill>
              <a:srgbClr val="2D2D8A"/>
            </a:solidFill>
          </a:endParaRPr>
        </a:p>
      </dsp:txBody>
      <dsp:txXfrm>
        <a:off x="3260898" y="2817871"/>
        <a:ext cx="1707802" cy="1707802"/>
      </dsp:txXfrm>
    </dsp:sp>
    <dsp:sp modelId="{912CF03B-BE1C-3848-B830-81AC8D444A37}">
      <dsp:nvSpPr>
        <dsp:cNvPr id="0" name=""/>
        <dsp:cNvSpPr/>
      </dsp:nvSpPr>
      <dsp:spPr>
        <a:xfrm>
          <a:off x="2097603" y="-1846"/>
          <a:ext cx="4034392" cy="4034392"/>
        </a:xfrm>
        <a:prstGeom prst="circularArrow">
          <a:avLst>
            <a:gd name="adj1" fmla="val 8255"/>
            <a:gd name="adj2" fmla="val 576638"/>
            <a:gd name="adj3" fmla="val 10170043"/>
            <a:gd name="adj4" fmla="val 7261890"/>
            <a:gd name="adj5" fmla="val 96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FB8031-461E-4340-B996-6ED8B48937A5}">
      <dsp:nvSpPr>
        <dsp:cNvPr id="0" name=""/>
        <dsp:cNvSpPr/>
      </dsp:nvSpPr>
      <dsp:spPr>
        <a:xfrm>
          <a:off x="1826394" y="333237"/>
          <a:ext cx="1707802" cy="17078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rgbClr val="2D2D8A"/>
              </a:solidFill>
            </a:rPr>
            <a:t>Nieuwe houding en gedrag van alle actoren</a:t>
          </a:r>
          <a:endParaRPr lang="nl-NL" sz="2500" kern="1200" dirty="0">
            <a:solidFill>
              <a:srgbClr val="2D2D8A"/>
            </a:solidFill>
          </a:endParaRPr>
        </a:p>
      </dsp:txBody>
      <dsp:txXfrm>
        <a:off x="1826394" y="333237"/>
        <a:ext cx="1707802" cy="1707802"/>
      </dsp:txXfrm>
    </dsp:sp>
    <dsp:sp modelId="{F6674EFF-F825-F04B-BD81-2D8AC8AD843A}">
      <dsp:nvSpPr>
        <dsp:cNvPr id="0" name=""/>
        <dsp:cNvSpPr/>
      </dsp:nvSpPr>
      <dsp:spPr>
        <a:xfrm>
          <a:off x="2097603" y="-1846"/>
          <a:ext cx="4034392" cy="4034392"/>
        </a:xfrm>
        <a:prstGeom prst="circularArrow">
          <a:avLst>
            <a:gd name="adj1" fmla="val 8255"/>
            <a:gd name="adj2" fmla="val 576638"/>
            <a:gd name="adj3" fmla="val 16854496"/>
            <a:gd name="adj4" fmla="val 14968867"/>
            <a:gd name="adj5" fmla="val 96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1B2AF-B359-4F93-80DD-88E41EBA91E4}" type="datetimeFigureOut">
              <a:rPr lang="nl-NL" smtClean="0"/>
              <a:t>27-03-13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5B29D-332D-4316-ABAA-0879B38C74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82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665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nl-NL" baseline="0" dirty="0" smtClean="0"/>
              <a:t>5.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763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8763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5B29D-332D-4316-ABAA-0879B38C740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573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CBBC-E4EE-49BE-9F6B-C10090F5196B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396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1E44A-17A5-480C-A001-4E8E0FC0759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63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9B69B-D583-4E6A-81EC-B6A648979D2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761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CBBC-E4EE-49BE-9F6B-C10090F5196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929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545D9-9716-445B-A0E5-3957CD2391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374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54D08-A8AE-4F7B-88B8-78ABCE51657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70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25704-CE27-4665-A048-E29066ACF21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60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E952-60A0-4D93-A519-A4EC969A8FA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7808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C2EAE-BAC8-490B-8702-5E1ED37C0A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1513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C125-DA36-4EF0-ADB6-1AB4CA8BF7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55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F0A9-E769-492A-870D-61F058D746D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1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545D9-9716-445B-A0E5-3957CD2391B8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553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40DB1-7A34-4F66-B0C4-C7DD4017D4B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599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1E44A-17A5-480C-A001-4E8E0FC0759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811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9B69B-D583-4E6A-81EC-B6A648979D2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02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54D08-A8AE-4F7B-88B8-78ABCE51657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916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5E6F1-E70E-42A9-BBCA-1AF66500C56D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222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2E952-60A0-4D93-A519-A4EC969A8FA7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158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C2EAE-BAC8-490B-8702-5E1ED37C0A0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48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C125-DA36-4EF0-ADB6-1AB4CA8BF7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699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9F0A9-E769-492A-870D-61F058D746D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15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40DB1-7A34-4F66-B0C4-C7DD4017D4BF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35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F25704-CE27-4665-A048-E29066ACF21F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F25704-CE27-4665-A048-E29066ACF21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jpe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429000"/>
            <a:ext cx="8763000" cy="1011238"/>
          </a:xfrm>
        </p:spPr>
        <p:txBody>
          <a:bodyPr/>
          <a:lstStyle/>
          <a:p>
            <a:r>
              <a:rPr lang="nl-NL" sz="3600" dirty="0" smtClean="0">
                <a:solidFill>
                  <a:srgbClr val="2D2D8A"/>
                </a:solidFill>
              </a:rPr>
              <a:t>RIS3: Theorie, praktijk en dilemma’s</a:t>
            </a:r>
            <a:endParaRPr lang="nl-NL" sz="3600" dirty="0">
              <a:solidFill>
                <a:srgbClr val="2D2D8A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4495800"/>
            <a:ext cx="4572000" cy="1905000"/>
          </a:xfrm>
        </p:spPr>
        <p:txBody>
          <a:bodyPr/>
          <a:lstStyle/>
          <a:p>
            <a:pPr algn="r"/>
            <a:r>
              <a:rPr lang="nl-NL" sz="1600" dirty="0" smtClean="0">
                <a:solidFill>
                  <a:schemeClr val="accent6"/>
                </a:solidFill>
              </a:rPr>
              <a:t>Nationale </a:t>
            </a:r>
            <a:r>
              <a:rPr lang="nl-NL" sz="1600" dirty="0">
                <a:solidFill>
                  <a:schemeClr val="accent6"/>
                </a:solidFill>
              </a:rPr>
              <a:t>Conferentie " Slimme Specialisatie: Europese Toppers </a:t>
            </a:r>
            <a:r>
              <a:rPr lang="nl-NL" sz="1600" dirty="0" smtClean="0">
                <a:solidFill>
                  <a:schemeClr val="accent6"/>
                </a:solidFill>
              </a:rPr>
              <a:t>verbinden”</a:t>
            </a:r>
          </a:p>
          <a:p>
            <a:pPr algn="r"/>
            <a:endParaRPr lang="nl-NL" sz="1600" dirty="0" smtClean="0">
              <a:solidFill>
                <a:schemeClr val="accent6"/>
              </a:solidFill>
            </a:endParaRPr>
          </a:p>
          <a:p>
            <a:pPr algn="r"/>
            <a:r>
              <a:rPr lang="nl-NL" sz="1600" dirty="0" smtClean="0">
                <a:solidFill>
                  <a:schemeClr val="accent6"/>
                </a:solidFill>
              </a:rPr>
              <a:t>Tilburg, 28 maart 2013</a:t>
            </a:r>
          </a:p>
          <a:p>
            <a:pPr algn="r"/>
            <a:endParaRPr lang="nl-NL" sz="1600" dirty="0">
              <a:solidFill>
                <a:schemeClr val="accent6"/>
              </a:solidFill>
            </a:endParaRPr>
          </a:p>
          <a:p>
            <a:pPr algn="r"/>
            <a:r>
              <a:rPr lang="en-US" sz="1600" dirty="0" err="1" smtClean="0">
                <a:solidFill>
                  <a:srgbClr val="2D2D8A"/>
                </a:solidFill>
              </a:rPr>
              <a:t>Gerbert</a:t>
            </a:r>
            <a:r>
              <a:rPr lang="en-US" sz="1600" dirty="0" smtClean="0">
                <a:solidFill>
                  <a:srgbClr val="2D2D8A"/>
                </a:solidFill>
              </a:rPr>
              <a:t> van der </a:t>
            </a:r>
            <a:r>
              <a:rPr lang="en-US" sz="1600" dirty="0" err="1" smtClean="0">
                <a:solidFill>
                  <a:srgbClr val="2D2D8A"/>
                </a:solidFill>
              </a:rPr>
              <a:t>Wal</a:t>
            </a:r>
            <a:endParaRPr lang="en-US" sz="1600" dirty="0" smtClean="0">
              <a:solidFill>
                <a:srgbClr val="2D2D8A"/>
              </a:solidFill>
            </a:endParaRPr>
          </a:p>
          <a:p>
            <a:pPr algn="r"/>
            <a:r>
              <a:rPr lang="en-US" sz="1600" dirty="0" smtClean="0">
                <a:solidFill>
                  <a:srgbClr val="2D2D8A"/>
                </a:solidFill>
              </a:rPr>
              <a:t>Jos van den Broek </a:t>
            </a:r>
            <a:endParaRPr lang="nl-NL" dirty="0">
              <a:solidFill>
                <a:srgbClr val="2D2D8A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Problemen</a:t>
            </a:r>
            <a:r>
              <a:rPr lang="en-US" sz="2600" b="1" dirty="0" smtClean="0">
                <a:solidFill>
                  <a:srgbClr val="2D2D8A"/>
                </a:solidFill>
              </a:rPr>
              <a:t> met evidence in de RIS3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</p:txBody>
      </p:sp>
      <p:sp>
        <p:nvSpPr>
          <p:cNvPr id="5" name="Tijdelijke aanduiding voor inhoud 1"/>
          <p:cNvSpPr txBox="1">
            <a:spLocks/>
          </p:cNvSpPr>
          <p:nvPr/>
        </p:nvSpPr>
        <p:spPr bwMode="auto">
          <a:xfrm>
            <a:off x="533400" y="1371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nl-NL" sz="2400" dirty="0" smtClean="0">
                <a:solidFill>
                  <a:srgbClr val="2D2D8A"/>
                </a:solidFill>
              </a:rPr>
              <a:t>Triangulatie in </a:t>
            </a:r>
            <a:r>
              <a:rPr lang="nl-NL" sz="2400" dirty="0" err="1" smtClean="0">
                <a:solidFill>
                  <a:srgbClr val="2D2D8A"/>
                </a:solidFill>
              </a:rPr>
              <a:t>factsheets</a:t>
            </a:r>
            <a:r>
              <a:rPr lang="nl-NL" sz="2400" dirty="0" smtClean="0">
                <a:solidFill>
                  <a:srgbClr val="2D2D8A"/>
                </a:solidFill>
              </a:rPr>
              <a:t>:</a:t>
            </a:r>
          </a:p>
          <a:p>
            <a:pPr marL="0" indent="0" algn="just">
              <a:buNone/>
            </a:pPr>
            <a:endParaRPr lang="nl-NL" sz="2400" dirty="0">
              <a:solidFill>
                <a:srgbClr val="2D2D8A"/>
              </a:solidFill>
            </a:endParaRPr>
          </a:p>
          <a:p>
            <a:pPr algn="just"/>
            <a:r>
              <a:rPr lang="nl-NL" sz="2400" dirty="0" err="1" smtClean="0">
                <a:solidFill>
                  <a:srgbClr val="2D2D8A"/>
                </a:solidFill>
              </a:rPr>
              <a:t>Evidence</a:t>
            </a:r>
            <a:r>
              <a:rPr lang="nl-NL" sz="2400" dirty="0" smtClean="0">
                <a:solidFill>
                  <a:srgbClr val="2D2D8A"/>
                </a:solidFill>
              </a:rPr>
              <a:t> (beperkt aantal sectoren </a:t>
            </a:r>
            <a:r>
              <a:rPr lang="nl-NL" sz="2400" dirty="0" smtClean="0">
                <a:solidFill>
                  <a:srgbClr val="2D2D8A"/>
                </a:solidFill>
                <a:sym typeface="Wingdings"/>
              </a:rPr>
              <a:t> politieke keuze)</a:t>
            </a:r>
          </a:p>
          <a:p>
            <a:pPr lvl="1" algn="just"/>
            <a:r>
              <a:rPr lang="nl-NL" sz="2000" dirty="0" smtClean="0">
                <a:solidFill>
                  <a:srgbClr val="2D2D8A"/>
                </a:solidFill>
                <a:sym typeface="Wingdings"/>
              </a:rPr>
              <a:t>Cijfermateriaal</a:t>
            </a:r>
          </a:p>
          <a:p>
            <a:pPr lvl="1" algn="just"/>
            <a:r>
              <a:rPr lang="nl-NL" sz="2000" dirty="0" smtClean="0">
                <a:solidFill>
                  <a:srgbClr val="2D2D8A"/>
                </a:solidFill>
                <a:sym typeface="Wingdings"/>
              </a:rPr>
              <a:t>Bestaande rapporten</a:t>
            </a:r>
          </a:p>
          <a:p>
            <a:pPr lvl="1" algn="just"/>
            <a:r>
              <a:rPr lang="nl-NL" sz="2000" dirty="0" smtClean="0">
                <a:solidFill>
                  <a:srgbClr val="2D2D8A"/>
                </a:solidFill>
                <a:sym typeface="Wingdings"/>
              </a:rPr>
              <a:t>Beleidsdocumenten</a:t>
            </a:r>
          </a:p>
          <a:p>
            <a:pPr lvl="1" algn="just"/>
            <a:r>
              <a:rPr lang="nl-NL" sz="2000" dirty="0" smtClean="0">
                <a:solidFill>
                  <a:srgbClr val="2D2D8A"/>
                </a:solidFill>
                <a:sym typeface="Wingdings"/>
              </a:rPr>
              <a:t>Interviews</a:t>
            </a:r>
            <a:endParaRPr lang="nl-NL" sz="2000" dirty="0" smtClean="0">
              <a:solidFill>
                <a:srgbClr val="2D2D8A"/>
              </a:solidFill>
            </a:endParaRPr>
          </a:p>
          <a:p>
            <a:pPr algn="just"/>
            <a:endParaRPr lang="nl-NL" sz="2400" dirty="0" smtClean="0">
              <a:solidFill>
                <a:srgbClr val="2D2D8A"/>
              </a:solidFill>
            </a:endParaRPr>
          </a:p>
          <a:p>
            <a:pPr algn="just"/>
            <a:r>
              <a:rPr lang="nl-NL" sz="2400" dirty="0" smtClean="0">
                <a:solidFill>
                  <a:srgbClr val="2D2D8A"/>
                </a:solidFill>
              </a:rPr>
              <a:t>Dynamische specialisatie</a:t>
            </a:r>
          </a:p>
          <a:p>
            <a:pPr marL="457200" lvl="1" indent="0" algn="just">
              <a:buNone/>
            </a:pPr>
            <a:endParaRPr lang="nl-NL" sz="20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7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chemeClr val="accent2"/>
                </a:solidFill>
              </a:rPr>
              <a:t>Omgaan</a:t>
            </a:r>
            <a:r>
              <a:rPr lang="en-US" sz="2600" b="1" dirty="0" smtClean="0">
                <a:solidFill>
                  <a:schemeClr val="accent2"/>
                </a:solidFill>
              </a:rPr>
              <a:t> met evidence in de RIS3</a:t>
            </a:r>
            <a:endParaRPr lang="nl-NL" sz="2600" b="1" dirty="0">
              <a:solidFill>
                <a:schemeClr val="accent2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</p:txBody>
      </p:sp>
      <p:pic>
        <p:nvPicPr>
          <p:cNvPr id="3" name="Afbeelding 2" descr="Schermafbeelding 2013-02-23 om 14.54.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" r="6286"/>
          <a:stretch/>
        </p:blipFill>
        <p:spPr>
          <a:xfrm>
            <a:off x="76200" y="609600"/>
            <a:ext cx="8014459" cy="5715000"/>
          </a:xfrm>
          <a:prstGeom prst="rect">
            <a:avLst/>
          </a:prstGeom>
        </p:spPr>
      </p:pic>
      <p:pic>
        <p:nvPicPr>
          <p:cNvPr id="5" name="Afbeelding 4" descr="Schermafbeelding 2013-02-23 om 15.07.34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6606"/>
          <a:stretch/>
        </p:blipFill>
        <p:spPr>
          <a:xfrm>
            <a:off x="152400" y="609600"/>
            <a:ext cx="7956066" cy="5715000"/>
          </a:xfrm>
          <a:prstGeom prst="rect">
            <a:avLst/>
          </a:prstGeom>
        </p:spPr>
      </p:pic>
      <p:pic>
        <p:nvPicPr>
          <p:cNvPr id="6" name="Afbeelding 5" descr="Schermafbeelding 2013-02-23 om 15.07.3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r="6446"/>
          <a:stretch/>
        </p:blipFill>
        <p:spPr>
          <a:xfrm>
            <a:off x="152400" y="609600"/>
            <a:ext cx="7956064" cy="5715000"/>
          </a:xfrm>
          <a:prstGeom prst="rect">
            <a:avLst/>
          </a:prstGeom>
        </p:spPr>
      </p:pic>
      <p:pic>
        <p:nvPicPr>
          <p:cNvPr id="7" name="Afbeelding 6" descr="Schermafbeelding 2013-02-23 om 15.07.46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6606" b="1942"/>
          <a:stretch/>
        </p:blipFill>
        <p:spPr>
          <a:xfrm>
            <a:off x="152400" y="685800"/>
            <a:ext cx="7956066" cy="5603985"/>
          </a:xfrm>
          <a:prstGeom prst="rect">
            <a:avLst/>
          </a:prstGeom>
        </p:spPr>
      </p:pic>
      <p:pic>
        <p:nvPicPr>
          <p:cNvPr id="8" name="Afbeelding 7" descr="Schermafbeelding 2013-02-23 om 15.07.49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r="6446" b="1942"/>
          <a:stretch/>
        </p:blipFill>
        <p:spPr>
          <a:xfrm>
            <a:off x="152400" y="609600"/>
            <a:ext cx="7970664" cy="5603985"/>
          </a:xfrm>
          <a:prstGeom prst="rect">
            <a:avLst/>
          </a:prstGeom>
        </p:spPr>
      </p:pic>
      <p:pic>
        <p:nvPicPr>
          <p:cNvPr id="9" name="Afbeelding 8" descr="Schermafbeelding 2013-02-23 om 15.07.5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6605" b="1942"/>
          <a:stretch/>
        </p:blipFill>
        <p:spPr>
          <a:xfrm>
            <a:off x="152400" y="609600"/>
            <a:ext cx="7926868" cy="56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97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Dynamische</a:t>
            </a:r>
            <a:r>
              <a:rPr lang="en-US" sz="2600" b="1" dirty="0" smtClean="0">
                <a:solidFill>
                  <a:srgbClr val="2D2D8A"/>
                </a:solidFill>
              </a:rPr>
              <a:t> </a:t>
            </a:r>
            <a:r>
              <a:rPr lang="en-US" sz="2600" b="1" dirty="0" err="1" smtClean="0">
                <a:solidFill>
                  <a:srgbClr val="2D2D8A"/>
                </a:solidFill>
              </a:rPr>
              <a:t>specialisatie</a:t>
            </a:r>
            <a:r>
              <a:rPr lang="en-US" sz="2600" b="1" dirty="0" smtClean="0">
                <a:solidFill>
                  <a:srgbClr val="2D2D8A"/>
                </a:solidFill>
              </a:rPr>
              <a:t> (1)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endParaRPr lang="nl-NL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676400"/>
            <a:ext cx="8575502" cy="42111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8316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Dynamische</a:t>
            </a:r>
            <a:r>
              <a:rPr lang="en-US" sz="2600" b="1" dirty="0" smtClean="0">
                <a:solidFill>
                  <a:srgbClr val="2D2D8A"/>
                </a:solidFill>
              </a:rPr>
              <a:t> </a:t>
            </a:r>
            <a:r>
              <a:rPr lang="en-US" sz="2600" b="1" dirty="0" err="1" smtClean="0">
                <a:solidFill>
                  <a:srgbClr val="2D2D8A"/>
                </a:solidFill>
              </a:rPr>
              <a:t>specialisatie</a:t>
            </a:r>
            <a:r>
              <a:rPr lang="en-US" sz="2600" b="1" dirty="0" smtClean="0">
                <a:solidFill>
                  <a:srgbClr val="2D2D8A"/>
                </a:solidFill>
              </a:rPr>
              <a:t> (2)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endParaRPr lang="nl-NL" sz="2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8989965" cy="4533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5864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Dynamische</a:t>
            </a:r>
            <a:r>
              <a:rPr lang="en-US" sz="2600" b="1" dirty="0" smtClean="0">
                <a:solidFill>
                  <a:srgbClr val="2D2D8A"/>
                </a:solidFill>
              </a:rPr>
              <a:t> </a:t>
            </a:r>
            <a:r>
              <a:rPr lang="en-US" sz="2600" b="1" dirty="0" err="1" smtClean="0">
                <a:solidFill>
                  <a:srgbClr val="2D2D8A"/>
                </a:solidFill>
              </a:rPr>
              <a:t>specialisatie</a:t>
            </a:r>
            <a:r>
              <a:rPr lang="en-US" sz="2600" b="1" dirty="0" smtClean="0">
                <a:solidFill>
                  <a:srgbClr val="2D2D8A"/>
                </a:solidFill>
              </a:rPr>
              <a:t> (3)</a:t>
            </a:r>
            <a:endParaRPr lang="nl-NL" sz="2600" b="1" dirty="0">
              <a:solidFill>
                <a:srgbClr val="2D2D8A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8768744" cy="381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kstvak 4"/>
          <p:cNvSpPr txBox="1"/>
          <p:nvPr/>
        </p:nvSpPr>
        <p:spPr>
          <a:xfrm>
            <a:off x="304800" y="2743200"/>
            <a:ext cx="6858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 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3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Dynamische</a:t>
            </a:r>
            <a:r>
              <a:rPr lang="en-US" sz="2600" b="1" dirty="0" smtClean="0">
                <a:solidFill>
                  <a:srgbClr val="2D2D8A"/>
                </a:solidFill>
              </a:rPr>
              <a:t> </a:t>
            </a:r>
            <a:r>
              <a:rPr lang="en-US" sz="2600" b="1" dirty="0" err="1" smtClean="0">
                <a:solidFill>
                  <a:srgbClr val="2D2D8A"/>
                </a:solidFill>
              </a:rPr>
              <a:t>specialisatie</a:t>
            </a:r>
            <a:r>
              <a:rPr lang="en-US" sz="2600" b="1" dirty="0" smtClean="0">
                <a:solidFill>
                  <a:srgbClr val="2D2D8A"/>
                </a:solidFill>
              </a:rPr>
              <a:t> (4)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/>
            <a:endParaRPr lang="nl-NL" sz="2000" dirty="0"/>
          </a:p>
        </p:txBody>
      </p:sp>
      <p:pic>
        <p:nvPicPr>
          <p:cNvPr id="3" name="Afbeelding 2" descr="Schermafbeelding 2013-02-23 om 15.07.3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t="25883" r="13151" b="1567"/>
          <a:stretch/>
        </p:blipFill>
        <p:spPr>
          <a:xfrm>
            <a:off x="228600" y="1066800"/>
            <a:ext cx="875157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rgbClr val="2D2D8A"/>
                </a:solidFill>
              </a:rPr>
              <a:t>Dilemma’s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nl-NL" sz="2800" dirty="0" smtClean="0">
                <a:solidFill>
                  <a:srgbClr val="2D2D8A"/>
                </a:solidFill>
              </a:rPr>
              <a:t>Specialiseren of een inclusieve strategie?</a:t>
            </a:r>
          </a:p>
          <a:p>
            <a:pPr marL="514350" indent="-514350" algn="just">
              <a:buFont typeface="+mj-lt"/>
              <a:buAutoNum type="arabicPeriod"/>
            </a:pPr>
            <a:endParaRPr lang="nl-NL" sz="2800" dirty="0" smtClean="0">
              <a:solidFill>
                <a:srgbClr val="2D2D8A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nl-NL" sz="2800" dirty="0" smtClean="0">
                <a:solidFill>
                  <a:srgbClr val="2D2D8A"/>
                </a:solidFill>
              </a:rPr>
              <a:t>Flexibiliteit met een stolfactor?</a:t>
            </a:r>
          </a:p>
          <a:p>
            <a:pPr marL="514350" indent="-514350" algn="just">
              <a:buFont typeface="+mj-lt"/>
              <a:buAutoNum type="arabicPeriod"/>
            </a:pPr>
            <a:endParaRPr lang="nl-NL" sz="2800" u="sng" dirty="0" smtClean="0">
              <a:solidFill>
                <a:srgbClr val="2D2D8A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nl-NL" sz="2800" dirty="0" err="1" smtClean="0">
                <a:solidFill>
                  <a:srgbClr val="2D2D8A"/>
                </a:solidFill>
              </a:rPr>
              <a:t>Entrepreneurial</a:t>
            </a:r>
            <a:r>
              <a:rPr lang="nl-NL" sz="2800" dirty="0" smtClean="0">
                <a:solidFill>
                  <a:srgbClr val="2D2D8A"/>
                </a:solidFill>
              </a:rPr>
              <a:t> </a:t>
            </a:r>
            <a:r>
              <a:rPr lang="nl-NL" sz="2800" dirty="0" err="1" smtClean="0">
                <a:solidFill>
                  <a:srgbClr val="2D2D8A"/>
                </a:solidFill>
              </a:rPr>
              <a:t>discovery</a:t>
            </a:r>
            <a:r>
              <a:rPr lang="nl-NL" sz="2800" dirty="0" smtClean="0">
                <a:solidFill>
                  <a:srgbClr val="2D2D8A"/>
                </a:solidFill>
              </a:rPr>
              <a:t> vs. deadline</a:t>
            </a:r>
          </a:p>
          <a:p>
            <a:pPr marL="514350" indent="-514350" algn="just">
              <a:buFont typeface="+mj-lt"/>
              <a:buAutoNum type="arabicPeriod"/>
            </a:pPr>
            <a:endParaRPr lang="nl-NL" sz="2800" dirty="0">
              <a:solidFill>
                <a:srgbClr val="2D2D8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rgbClr val="2D2D8A"/>
                </a:solidFill>
              </a:rPr>
              <a:t>Topsectoren beleid en/of Slimme specialisatie?</a:t>
            </a:r>
            <a:endParaRPr lang="nl-NL" sz="28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rgbClr val="2D2D8A"/>
                </a:solidFill>
              </a:rPr>
              <a:t>Dilemma's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 startAt="5"/>
            </a:pPr>
            <a:r>
              <a:rPr lang="nl-NL" sz="2400" dirty="0" smtClean="0">
                <a:solidFill>
                  <a:srgbClr val="2D2D8A"/>
                </a:solidFill>
              </a:rPr>
              <a:t>Waar eindigt RIS3 en begint OP (EFRO/ESF/POP)?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nl-NL" sz="2400" dirty="0" smtClean="0">
              <a:solidFill>
                <a:srgbClr val="2D2D8A"/>
              </a:solidFill>
            </a:endParaRPr>
          </a:p>
          <a:p>
            <a:pPr marL="514350" indent="-514350" algn="just">
              <a:buFont typeface="+mj-lt"/>
              <a:buAutoNum type="arabicPeriod" startAt="5"/>
            </a:pPr>
            <a:r>
              <a:rPr lang="nl-NL" sz="2400" dirty="0" smtClean="0">
                <a:solidFill>
                  <a:srgbClr val="2D2D8A"/>
                </a:solidFill>
              </a:rPr>
              <a:t>Uw dilemma?</a:t>
            </a:r>
            <a:endParaRPr lang="nl-NL" sz="2400" dirty="0">
              <a:solidFill>
                <a:srgbClr val="2D2D8A"/>
              </a:solidFill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nl-NL" sz="2400" dirty="0">
              <a:solidFill>
                <a:srgbClr val="2D2D8A"/>
              </a:solidFill>
            </a:endParaRPr>
          </a:p>
          <a:p>
            <a:pPr marL="514350" indent="-514350" algn="just">
              <a:buFont typeface="+mj-lt"/>
              <a:buAutoNum type="arabicPeriod" startAt="5"/>
            </a:pPr>
            <a:endParaRPr lang="nl-NL" sz="2400" dirty="0" smtClean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2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rgbClr val="2D2D8A"/>
                </a:solidFill>
              </a:rPr>
              <a:t>RIS3 WERKT!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sz="2800" dirty="0" smtClean="0">
                <a:solidFill>
                  <a:srgbClr val="2D2D8A"/>
                </a:solidFill>
              </a:rPr>
              <a:t>: het schuurt en knelt soms met bestaande belangen</a:t>
            </a:r>
          </a:p>
          <a:p>
            <a:pPr marL="0" indent="0" algn="just">
              <a:buNone/>
            </a:pPr>
            <a:endParaRPr lang="nl-NL" sz="2800" dirty="0">
              <a:solidFill>
                <a:srgbClr val="2D2D8A"/>
              </a:solidFill>
            </a:endParaRPr>
          </a:p>
          <a:p>
            <a:pPr marL="0" indent="0" algn="just">
              <a:buNone/>
            </a:pPr>
            <a:r>
              <a:rPr lang="nl-NL" sz="2800" dirty="0" smtClean="0">
                <a:solidFill>
                  <a:srgbClr val="2D2D8A"/>
                </a:solidFill>
              </a:rPr>
              <a:t>: leidt tot serieuze discussie over doel van de regio</a:t>
            </a:r>
          </a:p>
          <a:p>
            <a:pPr marL="0" indent="0" algn="just">
              <a:buNone/>
            </a:pPr>
            <a:endParaRPr lang="nl-NL" sz="2800" dirty="0">
              <a:solidFill>
                <a:srgbClr val="2D2D8A"/>
              </a:solidFill>
            </a:endParaRPr>
          </a:p>
          <a:p>
            <a:pPr marL="0" indent="0" algn="just">
              <a:buNone/>
            </a:pPr>
            <a:r>
              <a:rPr lang="nl-NL" sz="2800" dirty="0" smtClean="0">
                <a:solidFill>
                  <a:srgbClr val="2D2D8A"/>
                </a:solidFill>
              </a:rPr>
              <a:t>: kan niet zonder leerervaringen, moet blijven werken om te werken</a:t>
            </a:r>
          </a:p>
        </p:txBody>
      </p:sp>
    </p:spTree>
    <p:extLst>
      <p:ext uri="{BB962C8B-B14F-4D97-AF65-F5344CB8AC3E}">
        <p14:creationId xmlns:p14="http://schemas.microsoft.com/office/powerpoint/2010/main" val="343918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rgbClr val="2D2D8A"/>
                </a:solidFill>
              </a:rPr>
              <a:t>De </a:t>
            </a:r>
            <a:r>
              <a:rPr lang="en-US" sz="2600" b="1" dirty="0" err="1" smtClean="0">
                <a:solidFill>
                  <a:srgbClr val="2D2D8A"/>
                </a:solidFill>
              </a:rPr>
              <a:t>toekomst</a:t>
            </a:r>
            <a:endParaRPr lang="nl-NL" sz="2600" b="1" dirty="0">
              <a:solidFill>
                <a:srgbClr val="2D2D8A"/>
              </a:solidFill>
            </a:endParaRPr>
          </a:p>
        </p:txBody>
      </p: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779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240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Inhoud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rgbClr val="2D2D8A"/>
                </a:solidFill>
              </a:rPr>
              <a:t>Opening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solidFill>
                <a:srgbClr val="2D2D8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rgbClr val="2D2D8A"/>
                </a:solidFill>
              </a:rPr>
              <a:t>Theorie: </a:t>
            </a:r>
            <a:r>
              <a:rPr lang="nl-NL" sz="2800" dirty="0" err="1" smtClean="0">
                <a:solidFill>
                  <a:srgbClr val="2D2D8A"/>
                </a:solidFill>
              </a:rPr>
              <a:t>Evidence</a:t>
            </a:r>
            <a:r>
              <a:rPr lang="nl-NL" sz="2800" dirty="0" err="1">
                <a:solidFill>
                  <a:srgbClr val="2D2D8A"/>
                </a:solidFill>
              </a:rPr>
              <a:t>-</a:t>
            </a:r>
            <a:r>
              <a:rPr lang="nl-NL" sz="2800" dirty="0" err="1" smtClean="0">
                <a:solidFill>
                  <a:srgbClr val="2D2D8A"/>
                </a:solidFill>
              </a:rPr>
              <a:t>based</a:t>
            </a:r>
            <a:r>
              <a:rPr lang="nl-NL" sz="2800" dirty="0" smtClean="0">
                <a:solidFill>
                  <a:srgbClr val="2D2D8A"/>
                </a:solidFill>
              </a:rPr>
              <a:t> policy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solidFill>
                <a:srgbClr val="2D2D8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>
                <a:solidFill>
                  <a:srgbClr val="2D2D8A"/>
                </a:solidFill>
              </a:rPr>
              <a:t>Dilemma’s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solidFill>
                <a:srgbClr val="2D2D8A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 err="1" smtClean="0">
                <a:solidFill>
                  <a:srgbClr val="2D2D8A"/>
                </a:solidFill>
              </a:rPr>
              <a:t>Lessons</a:t>
            </a:r>
            <a:r>
              <a:rPr lang="nl-NL" sz="2800" dirty="0" smtClean="0">
                <a:solidFill>
                  <a:srgbClr val="2D2D8A"/>
                </a:solidFill>
              </a:rPr>
              <a:t> </a:t>
            </a:r>
            <a:r>
              <a:rPr lang="nl-NL" sz="2800" dirty="0" err="1" smtClean="0">
                <a:solidFill>
                  <a:srgbClr val="2D2D8A"/>
                </a:solidFill>
              </a:rPr>
              <a:t>learned</a:t>
            </a:r>
            <a:endParaRPr lang="nl-NL" sz="2800" dirty="0" smtClean="0">
              <a:solidFill>
                <a:srgbClr val="2D2D8A"/>
              </a:solidFill>
            </a:endParaRPr>
          </a:p>
          <a:p>
            <a:pPr marL="0" indent="0">
              <a:buNone/>
            </a:pPr>
            <a:endParaRPr lang="nl-NL" sz="2800" dirty="0" smtClean="0">
              <a:solidFill>
                <a:srgbClr val="2D2D8A"/>
              </a:solidFill>
            </a:endParaRPr>
          </a:p>
          <a:p>
            <a:endParaRPr lang="nl-NL" sz="2800" dirty="0" smtClean="0">
              <a:solidFill>
                <a:srgbClr val="2D2D8A"/>
              </a:solidFill>
            </a:endParaRPr>
          </a:p>
          <a:p>
            <a:endParaRPr lang="nl-NL" sz="2800" dirty="0" smtClean="0">
              <a:solidFill>
                <a:srgbClr val="2D2D8A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Kennis</a:t>
            </a:r>
            <a:r>
              <a:rPr lang="en-US" sz="2600" b="1" dirty="0" smtClean="0">
                <a:solidFill>
                  <a:srgbClr val="2D2D8A"/>
                </a:solidFill>
              </a:rPr>
              <a:t> van de </a:t>
            </a:r>
            <a:r>
              <a:rPr lang="en-US" sz="2600" b="1" dirty="0" err="1" smtClean="0">
                <a:solidFill>
                  <a:srgbClr val="2D2D8A"/>
                </a:solidFill>
              </a:rPr>
              <a:t>praktijk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00200"/>
            <a:ext cx="7391400" cy="4525963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>
                <a:solidFill>
                  <a:srgbClr val="2D2D8A"/>
                </a:solidFill>
              </a:rPr>
              <a:t>Betrokken bij:</a:t>
            </a:r>
          </a:p>
          <a:p>
            <a:pPr marL="0" indent="0">
              <a:buNone/>
            </a:pPr>
            <a:endParaRPr lang="nl-NL" sz="1800" dirty="0" smtClean="0">
              <a:solidFill>
                <a:srgbClr val="2D2D8A"/>
              </a:solidFill>
            </a:endParaRPr>
          </a:p>
          <a:p>
            <a:pPr lvl="1"/>
            <a:r>
              <a:rPr lang="nl-NL" sz="1800" dirty="0" smtClean="0">
                <a:solidFill>
                  <a:srgbClr val="2D2D8A"/>
                </a:solidFill>
              </a:rPr>
              <a:t>RIS3 West-Nederland</a:t>
            </a:r>
          </a:p>
          <a:p>
            <a:pPr lvl="1"/>
            <a:r>
              <a:rPr lang="nl-NL" sz="1800" dirty="0" smtClean="0">
                <a:solidFill>
                  <a:srgbClr val="2D2D8A"/>
                </a:solidFill>
              </a:rPr>
              <a:t>RIS3 en OP EFRO Oost-Nederland</a:t>
            </a:r>
          </a:p>
          <a:p>
            <a:pPr lvl="1"/>
            <a:r>
              <a:rPr lang="nl-NL" sz="1800" dirty="0" smtClean="0">
                <a:solidFill>
                  <a:srgbClr val="2D2D8A"/>
                </a:solidFill>
              </a:rPr>
              <a:t>RIS3 en OP EFRO Noord-Nederland</a:t>
            </a:r>
          </a:p>
          <a:p>
            <a:pPr lvl="1"/>
            <a:endParaRPr lang="nl-NL" sz="1400" dirty="0">
              <a:solidFill>
                <a:srgbClr val="2D2D8A"/>
              </a:solidFill>
            </a:endParaRPr>
          </a:p>
          <a:p>
            <a:pPr marL="0" indent="0">
              <a:buNone/>
            </a:pPr>
            <a:r>
              <a:rPr lang="nl-NL" sz="1800" dirty="0" smtClean="0">
                <a:solidFill>
                  <a:srgbClr val="2D2D8A"/>
                </a:solidFill>
              </a:rPr>
              <a:t>Drie goede redenen RIS3:</a:t>
            </a:r>
          </a:p>
          <a:p>
            <a:pPr marL="0" indent="0">
              <a:buNone/>
            </a:pPr>
            <a:endParaRPr lang="nl-NL" sz="1800" dirty="0" smtClean="0">
              <a:solidFill>
                <a:srgbClr val="2D2D8A"/>
              </a:solidFill>
            </a:endParaRPr>
          </a:p>
          <a:p>
            <a:pPr>
              <a:buAutoNum type="arabicPeriod"/>
            </a:pPr>
            <a:r>
              <a:rPr lang="nl-NL" sz="1800" dirty="0" smtClean="0">
                <a:solidFill>
                  <a:srgbClr val="2D2D8A"/>
                </a:solidFill>
              </a:rPr>
              <a:t> Voorwaarde voor inzet van EFRO middelen</a:t>
            </a:r>
          </a:p>
          <a:p>
            <a:pPr>
              <a:buAutoNum type="arabicPeriod"/>
            </a:pPr>
            <a:r>
              <a:rPr lang="nl-NL" sz="1800" dirty="0" smtClean="0">
                <a:solidFill>
                  <a:srgbClr val="2D2D8A"/>
                </a:solidFill>
              </a:rPr>
              <a:t> Creëert mogelijkheden om EU fondsen optimaal te gebruiken</a:t>
            </a:r>
          </a:p>
          <a:p>
            <a:pPr>
              <a:buAutoNum type="arabicPeriod"/>
            </a:pPr>
            <a:r>
              <a:rPr lang="nl-NL" sz="1800" dirty="0" smtClean="0">
                <a:solidFill>
                  <a:srgbClr val="2D2D8A"/>
                </a:solidFill>
              </a:rPr>
              <a:t> Het is een richtinggevende visie voor:</a:t>
            </a:r>
          </a:p>
          <a:p>
            <a:pPr lvl="1"/>
            <a:r>
              <a:rPr lang="nl-NL" sz="1800" dirty="0" smtClean="0">
                <a:solidFill>
                  <a:srgbClr val="2D2D8A"/>
                </a:solidFill>
              </a:rPr>
              <a:t>De regionale aanpak van onderzoek &amp; innovatie;</a:t>
            </a:r>
          </a:p>
          <a:p>
            <a:pPr lvl="1"/>
            <a:r>
              <a:rPr lang="nl-NL" sz="1800" dirty="0" smtClean="0">
                <a:solidFill>
                  <a:srgbClr val="2D2D8A"/>
                </a:solidFill>
              </a:rPr>
              <a:t>Partnerships </a:t>
            </a:r>
            <a:r>
              <a:rPr lang="nl-NL" sz="1800" dirty="0" smtClean="0">
                <a:solidFill>
                  <a:srgbClr val="2D2D8A"/>
                </a:solidFill>
                <a:sym typeface="Wingdings" pitchFamily="2" charset="2"/>
              </a:rPr>
              <a:t> meer doen door samen te investeren</a:t>
            </a:r>
          </a:p>
          <a:p>
            <a:pPr lvl="1"/>
            <a:r>
              <a:rPr lang="nl-NL" sz="1800" dirty="0" smtClean="0">
                <a:solidFill>
                  <a:srgbClr val="2D2D8A"/>
                </a:solidFill>
                <a:sym typeface="Wingdings" pitchFamily="2" charset="2"/>
              </a:rPr>
              <a:t>Ontwikkeling van onderscheidend vermogen t.o.v. andere regio’s</a:t>
            </a:r>
            <a:endParaRPr lang="nl-NL" sz="1800" dirty="0" smtClean="0">
              <a:solidFill>
                <a:srgbClr val="2D2D8A"/>
              </a:solidFill>
            </a:endParaRPr>
          </a:p>
          <a:p>
            <a:pPr lvl="1"/>
            <a:endParaRPr lang="nl-NL" sz="1800" dirty="0" smtClean="0">
              <a:solidFill>
                <a:srgbClr val="2D2D8A"/>
              </a:solidFill>
            </a:endParaRPr>
          </a:p>
          <a:p>
            <a:pPr lvl="1"/>
            <a:endParaRPr lang="nl-NL" sz="1600" dirty="0">
              <a:solidFill>
                <a:srgbClr val="2D2D8A"/>
              </a:solidFill>
            </a:endParaRPr>
          </a:p>
          <a:p>
            <a:pPr marL="0" indent="0">
              <a:buNone/>
            </a:pPr>
            <a:endParaRPr lang="nl-NL" sz="1600" dirty="0" smtClean="0">
              <a:solidFill>
                <a:srgbClr val="2D2D8A"/>
              </a:solidFill>
            </a:endParaRPr>
          </a:p>
          <a:p>
            <a:endParaRPr lang="nl-NL" sz="1600" dirty="0" smtClean="0">
              <a:solidFill>
                <a:srgbClr val="2D2D8A"/>
              </a:solidFill>
            </a:endParaRPr>
          </a:p>
          <a:p>
            <a:endParaRPr lang="nl-NL" sz="1600" dirty="0" smtClean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3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" y="1371600"/>
            <a:ext cx="908069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304800" y="76200"/>
            <a:ext cx="7786687" cy="1143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ea typeface="ＭＳ Ｐゴシック" charset="0"/>
              </a:defRPr>
            </a:lvl2pPr>
            <a:lvl3pPr algn="ctr">
              <a:defRPr sz="4400">
                <a:solidFill>
                  <a:schemeClr val="tx2"/>
                </a:solidFill>
                <a:ea typeface="ＭＳ Ｐゴシック" charset="0"/>
              </a:defRPr>
            </a:lvl3pPr>
            <a:lvl4pPr algn="ctr">
              <a:defRPr sz="4400">
                <a:solidFill>
                  <a:schemeClr val="tx2"/>
                </a:solidFill>
                <a:ea typeface="ＭＳ Ｐゴシック" charset="0"/>
              </a:defRPr>
            </a:lvl4pPr>
            <a:lvl5pPr algn="ctr">
              <a:defRPr sz="4400">
                <a:solidFill>
                  <a:schemeClr val="tx2"/>
                </a:solidFill>
                <a:ea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9pPr>
          </a:lstStyle>
          <a:p>
            <a:r>
              <a:rPr lang="nl-NL" dirty="0"/>
              <a:t>	Kinderlijk eenvoudig</a:t>
            </a:r>
          </a:p>
        </p:txBody>
      </p:sp>
      <p:grpSp>
        <p:nvGrpSpPr>
          <p:cNvPr id="17" name="Groep 16"/>
          <p:cNvGrpSpPr/>
          <p:nvPr/>
        </p:nvGrpSpPr>
        <p:grpSpPr>
          <a:xfrm>
            <a:off x="152400" y="1143000"/>
            <a:ext cx="1828800" cy="2897221"/>
            <a:chOff x="1095188" y="1827179"/>
            <a:chExt cx="1828800" cy="2897221"/>
          </a:xfrm>
        </p:grpSpPr>
        <p:sp>
          <p:nvSpPr>
            <p:cNvPr id="5" name="Ovaal 4"/>
            <p:cNvSpPr/>
            <p:nvPr/>
          </p:nvSpPr>
          <p:spPr>
            <a:xfrm>
              <a:off x="1095188" y="1827179"/>
              <a:ext cx="1828800" cy="1752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2"/>
                  </a:solidFill>
                </a:rPr>
                <a:t>Specialiseer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Vrije vorm 15"/>
            <p:cNvSpPr/>
            <p:nvPr/>
          </p:nvSpPr>
          <p:spPr>
            <a:xfrm>
              <a:off x="1955627" y="3579779"/>
              <a:ext cx="107923" cy="1144621"/>
            </a:xfrm>
            <a:custGeom>
              <a:avLst/>
              <a:gdLst>
                <a:gd name="connsiteX0" fmla="*/ 9360 w 107923"/>
                <a:gd name="connsiteY0" fmla="*/ 0 h 758757"/>
                <a:gd name="connsiteX1" fmla="*/ 9360 w 107923"/>
                <a:gd name="connsiteY1" fmla="*/ 272374 h 758757"/>
                <a:gd name="connsiteX2" fmla="*/ 106637 w 107923"/>
                <a:gd name="connsiteY2" fmla="*/ 505838 h 758757"/>
                <a:gd name="connsiteX3" fmla="*/ 67726 w 107923"/>
                <a:gd name="connsiteY3" fmla="*/ 758757 h 758757"/>
                <a:gd name="connsiteX4" fmla="*/ 67726 w 107923"/>
                <a:gd name="connsiteY4" fmla="*/ 758757 h 75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3" h="758757">
                  <a:moveTo>
                    <a:pt x="9360" y="0"/>
                  </a:moveTo>
                  <a:cubicBezTo>
                    <a:pt x="1253" y="94034"/>
                    <a:pt x="-6853" y="188068"/>
                    <a:pt x="9360" y="272374"/>
                  </a:cubicBezTo>
                  <a:cubicBezTo>
                    <a:pt x="25573" y="356680"/>
                    <a:pt x="96909" y="424774"/>
                    <a:pt x="106637" y="505838"/>
                  </a:cubicBezTo>
                  <a:cubicBezTo>
                    <a:pt x="116365" y="586902"/>
                    <a:pt x="67726" y="758757"/>
                    <a:pt x="67726" y="758757"/>
                  </a:cubicBezTo>
                  <a:lnTo>
                    <a:pt x="67726" y="758757"/>
                  </a:ln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ep 21"/>
          <p:cNvGrpSpPr/>
          <p:nvPr/>
        </p:nvGrpSpPr>
        <p:grpSpPr>
          <a:xfrm>
            <a:off x="7162800" y="3657600"/>
            <a:ext cx="1828800" cy="2895600"/>
            <a:chOff x="1066800" y="1828800"/>
            <a:chExt cx="1828800" cy="2895600"/>
          </a:xfrm>
        </p:grpSpPr>
        <p:sp>
          <p:nvSpPr>
            <p:cNvPr id="23" name="Ovaal 22"/>
            <p:cNvSpPr/>
            <p:nvPr/>
          </p:nvSpPr>
          <p:spPr>
            <a:xfrm>
              <a:off x="1066800" y="1828800"/>
              <a:ext cx="1828800" cy="17526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2"/>
                  </a:solidFill>
                </a:rPr>
                <a:t>Monitor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4" name="Vrije vorm 23"/>
            <p:cNvSpPr/>
            <p:nvPr/>
          </p:nvSpPr>
          <p:spPr>
            <a:xfrm>
              <a:off x="1955627" y="3579779"/>
              <a:ext cx="107923" cy="1144621"/>
            </a:xfrm>
            <a:custGeom>
              <a:avLst/>
              <a:gdLst>
                <a:gd name="connsiteX0" fmla="*/ 9360 w 107923"/>
                <a:gd name="connsiteY0" fmla="*/ 0 h 758757"/>
                <a:gd name="connsiteX1" fmla="*/ 9360 w 107923"/>
                <a:gd name="connsiteY1" fmla="*/ 272374 h 758757"/>
                <a:gd name="connsiteX2" fmla="*/ 106637 w 107923"/>
                <a:gd name="connsiteY2" fmla="*/ 505838 h 758757"/>
                <a:gd name="connsiteX3" fmla="*/ 67726 w 107923"/>
                <a:gd name="connsiteY3" fmla="*/ 758757 h 758757"/>
                <a:gd name="connsiteX4" fmla="*/ 67726 w 107923"/>
                <a:gd name="connsiteY4" fmla="*/ 758757 h 75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3" h="758757">
                  <a:moveTo>
                    <a:pt x="9360" y="0"/>
                  </a:moveTo>
                  <a:cubicBezTo>
                    <a:pt x="1253" y="94034"/>
                    <a:pt x="-6853" y="188068"/>
                    <a:pt x="9360" y="272374"/>
                  </a:cubicBezTo>
                  <a:cubicBezTo>
                    <a:pt x="25573" y="356680"/>
                    <a:pt x="96909" y="424774"/>
                    <a:pt x="106637" y="505838"/>
                  </a:cubicBezTo>
                  <a:cubicBezTo>
                    <a:pt x="116365" y="586902"/>
                    <a:pt x="67726" y="758757"/>
                    <a:pt x="67726" y="758757"/>
                  </a:cubicBezTo>
                  <a:lnTo>
                    <a:pt x="67726" y="758757"/>
                  </a:ln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81000" y="4267200"/>
            <a:ext cx="1828800" cy="2895600"/>
            <a:chOff x="1066800" y="1828800"/>
            <a:chExt cx="1828800" cy="2895600"/>
          </a:xfrm>
        </p:grpSpPr>
        <p:sp>
          <p:nvSpPr>
            <p:cNvPr id="26" name="Ovaal 25"/>
            <p:cNvSpPr/>
            <p:nvPr/>
          </p:nvSpPr>
          <p:spPr>
            <a:xfrm>
              <a:off x="1066800" y="1828800"/>
              <a:ext cx="1828800" cy="1752600"/>
            </a:xfrm>
            <a:prstGeom prst="ellipse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accent2"/>
                  </a:solidFill>
                </a:rPr>
                <a:t>Maak</a:t>
              </a:r>
              <a:r>
                <a:rPr lang="en-US" sz="1600" dirty="0" smtClean="0">
                  <a:solidFill>
                    <a:schemeClr val="accent2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</a:rPr>
                <a:t>keuzes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7" name="Vrije vorm 26"/>
            <p:cNvSpPr/>
            <p:nvPr/>
          </p:nvSpPr>
          <p:spPr>
            <a:xfrm>
              <a:off x="1955627" y="3579779"/>
              <a:ext cx="107923" cy="1144621"/>
            </a:xfrm>
            <a:custGeom>
              <a:avLst/>
              <a:gdLst>
                <a:gd name="connsiteX0" fmla="*/ 9360 w 107923"/>
                <a:gd name="connsiteY0" fmla="*/ 0 h 758757"/>
                <a:gd name="connsiteX1" fmla="*/ 9360 w 107923"/>
                <a:gd name="connsiteY1" fmla="*/ 272374 h 758757"/>
                <a:gd name="connsiteX2" fmla="*/ 106637 w 107923"/>
                <a:gd name="connsiteY2" fmla="*/ 505838 h 758757"/>
                <a:gd name="connsiteX3" fmla="*/ 67726 w 107923"/>
                <a:gd name="connsiteY3" fmla="*/ 758757 h 758757"/>
                <a:gd name="connsiteX4" fmla="*/ 67726 w 107923"/>
                <a:gd name="connsiteY4" fmla="*/ 758757 h 75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3" h="758757">
                  <a:moveTo>
                    <a:pt x="9360" y="0"/>
                  </a:moveTo>
                  <a:cubicBezTo>
                    <a:pt x="1253" y="94034"/>
                    <a:pt x="-6853" y="188068"/>
                    <a:pt x="9360" y="272374"/>
                  </a:cubicBezTo>
                  <a:cubicBezTo>
                    <a:pt x="25573" y="356680"/>
                    <a:pt x="96909" y="424774"/>
                    <a:pt x="106637" y="505838"/>
                  </a:cubicBezTo>
                  <a:cubicBezTo>
                    <a:pt x="116365" y="586902"/>
                    <a:pt x="67726" y="758757"/>
                    <a:pt x="67726" y="758757"/>
                  </a:cubicBezTo>
                  <a:lnTo>
                    <a:pt x="67726" y="758757"/>
                  </a:ln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ep 27"/>
          <p:cNvGrpSpPr/>
          <p:nvPr/>
        </p:nvGrpSpPr>
        <p:grpSpPr>
          <a:xfrm>
            <a:off x="2971800" y="1066800"/>
            <a:ext cx="1828800" cy="2895600"/>
            <a:chOff x="1066800" y="1828800"/>
            <a:chExt cx="1828800" cy="2895600"/>
          </a:xfrm>
        </p:grpSpPr>
        <p:sp>
          <p:nvSpPr>
            <p:cNvPr id="29" name="Ovaal 28"/>
            <p:cNvSpPr/>
            <p:nvPr/>
          </p:nvSpPr>
          <p:spPr>
            <a:xfrm>
              <a:off x="1066800" y="1828800"/>
              <a:ext cx="1828800" cy="1752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bg1"/>
                  </a:solidFill>
                </a:rPr>
                <a:t>Bepaal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doelen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30" name="Vrije vorm 29"/>
            <p:cNvSpPr/>
            <p:nvPr/>
          </p:nvSpPr>
          <p:spPr>
            <a:xfrm>
              <a:off x="1955627" y="3579779"/>
              <a:ext cx="107923" cy="1144621"/>
            </a:xfrm>
            <a:custGeom>
              <a:avLst/>
              <a:gdLst>
                <a:gd name="connsiteX0" fmla="*/ 9360 w 107923"/>
                <a:gd name="connsiteY0" fmla="*/ 0 h 758757"/>
                <a:gd name="connsiteX1" fmla="*/ 9360 w 107923"/>
                <a:gd name="connsiteY1" fmla="*/ 272374 h 758757"/>
                <a:gd name="connsiteX2" fmla="*/ 106637 w 107923"/>
                <a:gd name="connsiteY2" fmla="*/ 505838 h 758757"/>
                <a:gd name="connsiteX3" fmla="*/ 67726 w 107923"/>
                <a:gd name="connsiteY3" fmla="*/ 758757 h 758757"/>
                <a:gd name="connsiteX4" fmla="*/ 67726 w 107923"/>
                <a:gd name="connsiteY4" fmla="*/ 758757 h 75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3" h="758757">
                  <a:moveTo>
                    <a:pt x="9360" y="0"/>
                  </a:moveTo>
                  <a:cubicBezTo>
                    <a:pt x="1253" y="94034"/>
                    <a:pt x="-6853" y="188068"/>
                    <a:pt x="9360" y="272374"/>
                  </a:cubicBezTo>
                  <a:cubicBezTo>
                    <a:pt x="25573" y="356680"/>
                    <a:pt x="96909" y="424774"/>
                    <a:pt x="106637" y="505838"/>
                  </a:cubicBezTo>
                  <a:cubicBezTo>
                    <a:pt x="116365" y="586902"/>
                    <a:pt x="67726" y="758757"/>
                    <a:pt x="67726" y="758757"/>
                  </a:cubicBezTo>
                  <a:lnTo>
                    <a:pt x="67726" y="758757"/>
                  </a:ln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ep 30"/>
          <p:cNvGrpSpPr/>
          <p:nvPr/>
        </p:nvGrpSpPr>
        <p:grpSpPr>
          <a:xfrm>
            <a:off x="4648200" y="3962400"/>
            <a:ext cx="1828800" cy="2895600"/>
            <a:chOff x="1066800" y="1828800"/>
            <a:chExt cx="1828800" cy="2895600"/>
          </a:xfrm>
        </p:grpSpPr>
        <p:sp>
          <p:nvSpPr>
            <p:cNvPr id="32" name="Ovaal 31"/>
            <p:cNvSpPr/>
            <p:nvPr/>
          </p:nvSpPr>
          <p:spPr>
            <a:xfrm>
              <a:off x="1066800" y="1828800"/>
              <a:ext cx="1828800" cy="17526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accent2"/>
                  </a:solidFill>
                </a:rPr>
                <a:t>Betrek</a:t>
              </a:r>
              <a:r>
                <a:rPr lang="en-US" sz="1600" dirty="0" smtClean="0">
                  <a:solidFill>
                    <a:schemeClr val="accent2"/>
                  </a:solidFill>
                </a:rPr>
                <a:t> partners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33" name="Vrije vorm 32"/>
            <p:cNvSpPr/>
            <p:nvPr/>
          </p:nvSpPr>
          <p:spPr>
            <a:xfrm>
              <a:off x="1955627" y="3579779"/>
              <a:ext cx="107923" cy="1144621"/>
            </a:xfrm>
            <a:custGeom>
              <a:avLst/>
              <a:gdLst>
                <a:gd name="connsiteX0" fmla="*/ 9360 w 107923"/>
                <a:gd name="connsiteY0" fmla="*/ 0 h 758757"/>
                <a:gd name="connsiteX1" fmla="*/ 9360 w 107923"/>
                <a:gd name="connsiteY1" fmla="*/ 272374 h 758757"/>
                <a:gd name="connsiteX2" fmla="*/ 106637 w 107923"/>
                <a:gd name="connsiteY2" fmla="*/ 505838 h 758757"/>
                <a:gd name="connsiteX3" fmla="*/ 67726 w 107923"/>
                <a:gd name="connsiteY3" fmla="*/ 758757 h 758757"/>
                <a:gd name="connsiteX4" fmla="*/ 67726 w 107923"/>
                <a:gd name="connsiteY4" fmla="*/ 758757 h 75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3" h="758757">
                  <a:moveTo>
                    <a:pt x="9360" y="0"/>
                  </a:moveTo>
                  <a:cubicBezTo>
                    <a:pt x="1253" y="94034"/>
                    <a:pt x="-6853" y="188068"/>
                    <a:pt x="9360" y="272374"/>
                  </a:cubicBezTo>
                  <a:cubicBezTo>
                    <a:pt x="25573" y="356680"/>
                    <a:pt x="96909" y="424774"/>
                    <a:pt x="106637" y="505838"/>
                  </a:cubicBezTo>
                  <a:cubicBezTo>
                    <a:pt x="116365" y="586902"/>
                    <a:pt x="67726" y="758757"/>
                    <a:pt x="67726" y="758757"/>
                  </a:cubicBezTo>
                  <a:lnTo>
                    <a:pt x="67726" y="758757"/>
                  </a:ln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ep 33"/>
          <p:cNvGrpSpPr/>
          <p:nvPr/>
        </p:nvGrpSpPr>
        <p:grpSpPr>
          <a:xfrm>
            <a:off x="6172200" y="685800"/>
            <a:ext cx="1828800" cy="2895600"/>
            <a:chOff x="1066800" y="1828800"/>
            <a:chExt cx="1828800" cy="2895600"/>
          </a:xfrm>
        </p:grpSpPr>
        <p:sp>
          <p:nvSpPr>
            <p:cNvPr id="35" name="Ovaal 34"/>
            <p:cNvSpPr/>
            <p:nvPr/>
          </p:nvSpPr>
          <p:spPr>
            <a:xfrm>
              <a:off x="1066800" y="1828800"/>
              <a:ext cx="1828800" cy="17526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accent2"/>
                  </a:solidFill>
                </a:rPr>
                <a:t>Focus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36" name="Vrije vorm 35"/>
            <p:cNvSpPr/>
            <p:nvPr/>
          </p:nvSpPr>
          <p:spPr>
            <a:xfrm>
              <a:off x="1955627" y="3579779"/>
              <a:ext cx="107923" cy="1144621"/>
            </a:xfrm>
            <a:custGeom>
              <a:avLst/>
              <a:gdLst>
                <a:gd name="connsiteX0" fmla="*/ 9360 w 107923"/>
                <a:gd name="connsiteY0" fmla="*/ 0 h 758757"/>
                <a:gd name="connsiteX1" fmla="*/ 9360 w 107923"/>
                <a:gd name="connsiteY1" fmla="*/ 272374 h 758757"/>
                <a:gd name="connsiteX2" fmla="*/ 106637 w 107923"/>
                <a:gd name="connsiteY2" fmla="*/ 505838 h 758757"/>
                <a:gd name="connsiteX3" fmla="*/ 67726 w 107923"/>
                <a:gd name="connsiteY3" fmla="*/ 758757 h 758757"/>
                <a:gd name="connsiteX4" fmla="*/ 67726 w 107923"/>
                <a:gd name="connsiteY4" fmla="*/ 758757 h 758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3" h="758757">
                  <a:moveTo>
                    <a:pt x="9360" y="0"/>
                  </a:moveTo>
                  <a:cubicBezTo>
                    <a:pt x="1253" y="94034"/>
                    <a:pt x="-6853" y="188068"/>
                    <a:pt x="9360" y="272374"/>
                  </a:cubicBezTo>
                  <a:cubicBezTo>
                    <a:pt x="25573" y="356680"/>
                    <a:pt x="96909" y="424774"/>
                    <a:pt x="106637" y="505838"/>
                  </a:cubicBezTo>
                  <a:cubicBezTo>
                    <a:pt x="116365" y="586902"/>
                    <a:pt x="67726" y="758757"/>
                    <a:pt x="67726" y="758757"/>
                  </a:cubicBezTo>
                  <a:lnTo>
                    <a:pt x="67726" y="758757"/>
                  </a:lnTo>
                </a:path>
              </a:pathLst>
            </a:cu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299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2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2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2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5" accel="100000" fill="hold">
                                          <p:stCondLst>
                                            <p:cond delay="20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6" y="1143000"/>
            <a:ext cx="8747254" cy="454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28600" y="2514600"/>
            <a:ext cx="8564050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Beste (…),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Ik heb de stukken voor de Programmaraad bekeken en ben een beetje geschrokken. 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Er </a:t>
            </a:r>
            <a:r>
              <a:rPr lang="nl-NL" dirty="0">
                <a:solidFill>
                  <a:schemeClr val="bg1"/>
                </a:solidFill>
              </a:rPr>
              <a:t>is namelijk niets toegevoegd. In het hele stuk wordt de </a:t>
            </a:r>
            <a:r>
              <a:rPr lang="nl-NL" dirty="0" smtClean="0">
                <a:solidFill>
                  <a:schemeClr val="bg1"/>
                </a:solidFill>
              </a:rPr>
              <a:t>(…) zegge </a:t>
            </a:r>
            <a:r>
              <a:rPr lang="nl-NL" dirty="0">
                <a:solidFill>
                  <a:schemeClr val="bg1"/>
                </a:solidFill>
              </a:rPr>
              <a:t>en schrijven één keer genoemd. </a:t>
            </a:r>
            <a:r>
              <a:rPr lang="nl-NL" dirty="0" smtClean="0">
                <a:solidFill>
                  <a:schemeClr val="bg1"/>
                </a:solidFill>
              </a:rPr>
              <a:t> 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04800" y="4953000"/>
            <a:ext cx="856405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… Ik </a:t>
            </a:r>
            <a:r>
              <a:rPr lang="nl-NL" dirty="0">
                <a:solidFill>
                  <a:schemeClr val="bg1"/>
                </a:solidFill>
              </a:rPr>
              <a:t>heb echter het “bijgestelde” RIS rapport via/via gekregen . Jammer genoeg zijn de vorige week gemaakte afspraken voor een betere profilering van de clusters </a:t>
            </a:r>
            <a:r>
              <a:rPr lang="nl-NL" dirty="0" smtClean="0">
                <a:solidFill>
                  <a:schemeClr val="bg1"/>
                </a:solidFill>
              </a:rPr>
              <a:t>niet </a:t>
            </a:r>
            <a:r>
              <a:rPr lang="nl-NL" dirty="0">
                <a:solidFill>
                  <a:schemeClr val="bg1"/>
                </a:solidFill>
              </a:rPr>
              <a:t>of nauwelijks opgenomen</a:t>
            </a:r>
            <a:r>
              <a:rPr lang="nl-NL" dirty="0" smtClean="0">
                <a:solidFill>
                  <a:schemeClr val="bg1"/>
                </a:solidFill>
              </a:rPr>
              <a:t>. …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57200" y="20782"/>
            <a:ext cx="7786687" cy="96981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rgbClr val="2D2D8A"/>
                </a:solidFill>
                <a:latin typeface="+mj-lt"/>
                <a:ea typeface="+mj-ea"/>
                <a:cs typeface="+mj-cs"/>
              </a:defRPr>
            </a:lvl1pPr>
            <a:lvl2pPr algn="ctr">
              <a:defRPr sz="4400">
                <a:solidFill>
                  <a:schemeClr val="tx2"/>
                </a:solidFill>
                <a:ea typeface="ＭＳ Ｐゴシック" charset="0"/>
              </a:defRPr>
            </a:lvl2pPr>
            <a:lvl3pPr algn="ctr">
              <a:defRPr sz="4400">
                <a:solidFill>
                  <a:schemeClr val="tx2"/>
                </a:solidFill>
                <a:ea typeface="ＭＳ Ｐゴシック" charset="0"/>
              </a:defRPr>
            </a:lvl3pPr>
            <a:lvl4pPr algn="ctr">
              <a:defRPr sz="4400">
                <a:solidFill>
                  <a:schemeClr val="tx2"/>
                </a:solidFill>
                <a:ea typeface="ＭＳ Ｐゴシック" charset="0"/>
              </a:defRPr>
            </a:lvl4pPr>
            <a:lvl5pPr algn="ctr">
              <a:defRPr sz="4400">
                <a:solidFill>
                  <a:schemeClr val="tx2"/>
                </a:solidFill>
                <a:ea typeface="ＭＳ Ｐゴシック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a typeface="ＭＳ Ｐゴシック" charset="0"/>
              </a:defRPr>
            </a:lvl9pPr>
          </a:lstStyle>
          <a:p>
            <a:r>
              <a:rPr lang="nl-NL" dirty="0" smtClean="0"/>
              <a:t>	Dankbaar </a:t>
            </a:r>
            <a:r>
              <a:rPr lang="nl-NL" dirty="0"/>
              <a:t>werk …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04800" y="838200"/>
            <a:ext cx="856405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Geachte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heer</a:t>
            </a:r>
            <a:r>
              <a:rPr lang="en-US" dirty="0" smtClean="0">
                <a:solidFill>
                  <a:schemeClr val="bg1"/>
                </a:solidFill>
              </a:rPr>
              <a:t> (…)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…</a:t>
            </a:r>
            <a:r>
              <a:rPr lang="en-US" dirty="0" err="1" smtClean="0">
                <a:solidFill>
                  <a:schemeClr val="bg1"/>
                </a:solidFill>
              </a:rPr>
              <a:t>verbazen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wij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ons</a:t>
            </a:r>
            <a:r>
              <a:rPr lang="en-US" dirty="0" smtClean="0">
                <a:solidFill>
                  <a:schemeClr val="bg1"/>
                </a:solidFill>
              </a:rPr>
              <a:t> over het </a:t>
            </a:r>
            <a:r>
              <a:rPr lang="en-US" dirty="0" err="1" smtClean="0">
                <a:solidFill>
                  <a:schemeClr val="bg1"/>
                </a:solidFill>
              </a:rPr>
              <a:t>feit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Noord</a:t>
            </a:r>
            <a:r>
              <a:rPr lang="en-US" dirty="0" smtClean="0">
                <a:solidFill>
                  <a:schemeClr val="bg1"/>
                </a:solidFill>
              </a:rPr>
              <a:t>-Nederland </a:t>
            </a:r>
            <a:r>
              <a:rPr lang="en-US" dirty="0" err="1" smtClean="0">
                <a:solidFill>
                  <a:schemeClr val="bg1"/>
                </a:solidFill>
              </a:rPr>
              <a:t>niet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zeven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sectoren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gelijkwaardige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speerpunten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kiest</a:t>
            </a:r>
            <a:r>
              <a:rPr lang="en-US" dirty="0" smtClean="0">
                <a:solidFill>
                  <a:schemeClr val="bg1"/>
                </a:solidFill>
              </a:rPr>
              <a:t>.  </a:t>
            </a:r>
            <a:r>
              <a:rPr lang="en-US" dirty="0" err="1" smtClean="0">
                <a:solidFill>
                  <a:schemeClr val="bg1"/>
                </a:solidFill>
              </a:rPr>
              <a:t>Wij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verzoeken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ook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nogmaals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overweging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nemen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deze</a:t>
            </a:r>
            <a:r>
              <a:rPr lang="en-US" dirty="0" smtClean="0">
                <a:solidFill>
                  <a:schemeClr val="bg1"/>
                </a:solidFill>
              </a:rPr>
              <a:t> (…) sector op </a:t>
            </a:r>
            <a:r>
              <a:rPr lang="en-US" dirty="0" err="1" smtClean="0">
                <a:solidFill>
                  <a:schemeClr val="bg1"/>
                </a:solidFill>
              </a:rPr>
              <a:t>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nemen</a:t>
            </a:r>
            <a:r>
              <a:rPr lang="en-US" dirty="0" smtClean="0">
                <a:solidFill>
                  <a:schemeClr val="bg1"/>
                </a:solidFill>
              </a:rPr>
              <a:t> in de </a:t>
            </a:r>
            <a:r>
              <a:rPr lang="en-US" dirty="0" err="1" smtClean="0">
                <a:solidFill>
                  <a:schemeClr val="bg1"/>
                </a:solidFill>
              </a:rPr>
              <a:t>strategie</a:t>
            </a:r>
            <a:r>
              <a:rPr lang="en-US" dirty="0" smtClean="0">
                <a:solidFill>
                  <a:schemeClr val="bg1"/>
                </a:solidFill>
              </a:rPr>
              <a:t>. …</a:t>
            </a:r>
            <a:endParaRPr lang="nl-NL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6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200900" cy="114300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rgbClr val="2D2D8A"/>
                </a:solidFill>
              </a:rPr>
              <a:t>Evidence-based policy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sz="2400" b="1" i="1" dirty="0" smtClean="0">
                <a:solidFill>
                  <a:srgbClr val="2D2D8A"/>
                </a:solidFill>
              </a:rPr>
              <a:t>Ratio:</a:t>
            </a:r>
            <a:endParaRPr lang="nl-NL" sz="2400" dirty="0" smtClean="0">
              <a:solidFill>
                <a:srgbClr val="2D2D8A"/>
              </a:solidFill>
            </a:endParaRPr>
          </a:p>
          <a:p>
            <a:pPr marL="0" indent="0" algn="just">
              <a:buNone/>
            </a:pPr>
            <a:r>
              <a:rPr lang="nl-NL" sz="2400" dirty="0" smtClean="0">
                <a:solidFill>
                  <a:srgbClr val="2D2D8A"/>
                </a:solidFill>
              </a:rPr>
              <a:t>Weg </a:t>
            </a:r>
            <a:r>
              <a:rPr lang="nl-NL" sz="2400" dirty="0">
                <a:solidFill>
                  <a:srgbClr val="2D2D8A"/>
                </a:solidFill>
              </a:rPr>
              <a:t>met partijpolitiek, ideologische </a:t>
            </a:r>
            <a:r>
              <a:rPr lang="nl-NL" sz="2400" dirty="0" smtClean="0">
                <a:solidFill>
                  <a:srgbClr val="2D2D8A"/>
                </a:solidFill>
              </a:rPr>
              <a:t>tunnelvisies</a:t>
            </a:r>
          </a:p>
          <a:p>
            <a:pPr marL="0" indent="0" algn="just">
              <a:buNone/>
            </a:pPr>
            <a:r>
              <a:rPr lang="nl-NL" sz="2400" dirty="0" smtClean="0">
                <a:solidFill>
                  <a:srgbClr val="2D2D8A"/>
                </a:solidFill>
              </a:rPr>
              <a:t>en </a:t>
            </a:r>
            <a:r>
              <a:rPr lang="nl-NL" sz="2400" dirty="0">
                <a:solidFill>
                  <a:srgbClr val="2D2D8A"/>
                </a:solidFill>
              </a:rPr>
              <a:t>geldverspilling! Het gaat niet om wat politici willen, </a:t>
            </a:r>
            <a:endParaRPr lang="nl-NL" sz="2400" dirty="0" smtClean="0">
              <a:solidFill>
                <a:srgbClr val="2D2D8A"/>
              </a:solidFill>
            </a:endParaRPr>
          </a:p>
          <a:p>
            <a:pPr marL="0" indent="0" algn="just">
              <a:buNone/>
            </a:pPr>
            <a:r>
              <a:rPr lang="nl-NL" sz="2400" dirty="0" smtClean="0">
                <a:solidFill>
                  <a:srgbClr val="2D2D8A"/>
                </a:solidFill>
              </a:rPr>
              <a:t>maar </a:t>
            </a:r>
            <a:r>
              <a:rPr lang="nl-NL" sz="2400" dirty="0">
                <a:solidFill>
                  <a:srgbClr val="2D2D8A"/>
                </a:solidFill>
              </a:rPr>
              <a:t>om wat werkt</a:t>
            </a:r>
            <a:r>
              <a:rPr lang="nl-NL" sz="2400" dirty="0" smtClean="0">
                <a:solidFill>
                  <a:srgbClr val="2D2D8A"/>
                </a:solidFill>
              </a:rPr>
              <a:t>!</a:t>
            </a:r>
          </a:p>
          <a:p>
            <a:pPr marL="0" indent="0" algn="just">
              <a:buNone/>
            </a:pPr>
            <a:endParaRPr lang="nl-NL" sz="2400" dirty="0">
              <a:solidFill>
                <a:srgbClr val="2D2D8A"/>
              </a:solidFill>
            </a:endParaRPr>
          </a:p>
          <a:p>
            <a:pPr marL="0" indent="0" algn="just">
              <a:buNone/>
            </a:pPr>
            <a:r>
              <a:rPr lang="nl-NL" sz="2400" b="1" i="1" dirty="0" smtClean="0">
                <a:solidFill>
                  <a:srgbClr val="2D2D8A"/>
                </a:solidFill>
              </a:rPr>
              <a:t>Maar:</a:t>
            </a:r>
          </a:p>
          <a:p>
            <a:pPr algn="just"/>
            <a:r>
              <a:rPr lang="nl-NL" sz="2400" dirty="0">
                <a:solidFill>
                  <a:srgbClr val="2D2D8A"/>
                </a:solidFill>
              </a:rPr>
              <a:t>Wat geldt er precies als </a:t>
            </a:r>
            <a:r>
              <a:rPr lang="nl-NL" sz="2400" dirty="0" err="1">
                <a:solidFill>
                  <a:srgbClr val="2D2D8A"/>
                </a:solidFill>
              </a:rPr>
              <a:t>evidence</a:t>
            </a:r>
            <a:r>
              <a:rPr lang="nl-NL" sz="2400" dirty="0">
                <a:solidFill>
                  <a:srgbClr val="2D2D8A"/>
                </a:solidFill>
              </a:rPr>
              <a:t>? </a:t>
            </a:r>
            <a:endParaRPr lang="nl-NL" sz="2400" dirty="0" smtClean="0">
              <a:solidFill>
                <a:srgbClr val="2D2D8A"/>
              </a:solidFill>
            </a:endParaRPr>
          </a:p>
          <a:p>
            <a:pPr algn="just"/>
            <a:r>
              <a:rPr lang="nl-NL" sz="2400" dirty="0" smtClean="0">
                <a:solidFill>
                  <a:srgbClr val="2D2D8A"/>
                </a:solidFill>
              </a:rPr>
              <a:t>Waar </a:t>
            </a:r>
            <a:r>
              <a:rPr lang="nl-NL" sz="2400" dirty="0">
                <a:solidFill>
                  <a:srgbClr val="2D2D8A"/>
                </a:solidFill>
              </a:rPr>
              <a:t>komt </a:t>
            </a:r>
            <a:r>
              <a:rPr lang="nl-NL" sz="2400" dirty="0" smtClean="0">
                <a:solidFill>
                  <a:srgbClr val="2D2D8A"/>
                </a:solidFill>
              </a:rPr>
              <a:t>die </a:t>
            </a:r>
            <a:r>
              <a:rPr lang="nl-NL" sz="2400" dirty="0" err="1" smtClean="0">
                <a:solidFill>
                  <a:srgbClr val="2D2D8A"/>
                </a:solidFill>
              </a:rPr>
              <a:t>evidence</a:t>
            </a:r>
            <a:r>
              <a:rPr lang="nl-NL" sz="2400" dirty="0" smtClean="0">
                <a:solidFill>
                  <a:srgbClr val="2D2D8A"/>
                </a:solidFill>
              </a:rPr>
              <a:t> </a:t>
            </a:r>
            <a:r>
              <a:rPr lang="nl-NL" sz="2400" dirty="0">
                <a:solidFill>
                  <a:srgbClr val="2D2D8A"/>
                </a:solidFill>
              </a:rPr>
              <a:t>vandaan? </a:t>
            </a:r>
            <a:endParaRPr lang="nl-NL" sz="2400" dirty="0" smtClean="0">
              <a:solidFill>
                <a:srgbClr val="2D2D8A"/>
              </a:solidFill>
            </a:endParaRPr>
          </a:p>
          <a:p>
            <a:pPr algn="just"/>
            <a:r>
              <a:rPr lang="nl-NL" sz="2400" dirty="0" smtClean="0">
                <a:solidFill>
                  <a:srgbClr val="2D2D8A"/>
                </a:solidFill>
              </a:rPr>
              <a:t>Was </a:t>
            </a:r>
            <a:r>
              <a:rPr lang="nl-NL" sz="2400" dirty="0">
                <a:solidFill>
                  <a:srgbClr val="2D2D8A"/>
                </a:solidFill>
              </a:rPr>
              <a:t>beleid vroeger </a:t>
            </a:r>
            <a:r>
              <a:rPr lang="nl-NL" sz="2400" dirty="0" smtClean="0">
                <a:solidFill>
                  <a:srgbClr val="2D2D8A"/>
                </a:solidFill>
              </a:rPr>
              <a:t>dan</a:t>
            </a:r>
            <a:r>
              <a:rPr lang="nl-NL" sz="2400" dirty="0">
                <a:solidFill>
                  <a:srgbClr val="2D2D8A"/>
                </a:solidFill>
              </a:rPr>
              <a:t> </a:t>
            </a:r>
            <a:r>
              <a:rPr lang="nl-NL" sz="2400" dirty="0" smtClean="0">
                <a:solidFill>
                  <a:srgbClr val="2D2D8A"/>
                </a:solidFill>
              </a:rPr>
              <a:t>niet </a:t>
            </a:r>
            <a:r>
              <a:rPr lang="nl-NL" sz="2400" dirty="0">
                <a:solidFill>
                  <a:srgbClr val="2D2D8A"/>
                </a:solidFill>
              </a:rPr>
              <a:t>op </a:t>
            </a:r>
            <a:r>
              <a:rPr lang="nl-NL" sz="2400" dirty="0" err="1">
                <a:solidFill>
                  <a:srgbClr val="2D2D8A"/>
                </a:solidFill>
              </a:rPr>
              <a:t>evidence</a:t>
            </a:r>
            <a:r>
              <a:rPr lang="nl-NL" sz="2400" dirty="0">
                <a:solidFill>
                  <a:srgbClr val="2D2D8A"/>
                </a:solidFill>
              </a:rPr>
              <a:t> gebaseerd? </a:t>
            </a:r>
            <a:endParaRPr lang="nl-NL" sz="2400" dirty="0" smtClean="0">
              <a:solidFill>
                <a:srgbClr val="2D2D8A"/>
              </a:solidFill>
            </a:endParaRPr>
          </a:p>
          <a:p>
            <a:pPr algn="just"/>
            <a:r>
              <a:rPr lang="nl-NL" sz="2400" dirty="0" smtClean="0">
                <a:solidFill>
                  <a:srgbClr val="2D2D8A"/>
                </a:solidFill>
              </a:rPr>
              <a:t>Is </a:t>
            </a:r>
            <a:r>
              <a:rPr lang="nl-NL" sz="2400" dirty="0">
                <a:solidFill>
                  <a:srgbClr val="2D2D8A"/>
                </a:solidFill>
              </a:rPr>
              <a:t>beleid zonder </a:t>
            </a:r>
            <a:r>
              <a:rPr lang="nl-NL" sz="2400" dirty="0" err="1" smtClean="0">
                <a:solidFill>
                  <a:srgbClr val="2D2D8A"/>
                </a:solidFill>
              </a:rPr>
              <a:t>evidence</a:t>
            </a:r>
            <a:r>
              <a:rPr lang="nl-NL" sz="2400" dirty="0" smtClean="0">
                <a:solidFill>
                  <a:srgbClr val="2D2D8A"/>
                </a:solidFill>
              </a:rPr>
              <a:t> </a:t>
            </a:r>
            <a:r>
              <a:rPr lang="nl-NL" sz="2400" dirty="0">
                <a:solidFill>
                  <a:srgbClr val="2D2D8A"/>
                </a:solidFill>
              </a:rPr>
              <a:t>daarmee slecht beleid? </a:t>
            </a:r>
            <a:endParaRPr lang="nl-NL" sz="2400" i="1" dirty="0" smtClean="0">
              <a:solidFill>
                <a:srgbClr val="2D2D8A"/>
              </a:solidFill>
            </a:endParaRPr>
          </a:p>
          <a:p>
            <a:pPr marL="0" indent="0">
              <a:buNone/>
            </a:pPr>
            <a:endParaRPr lang="nl-NL" sz="2000" i="1" dirty="0">
              <a:solidFill>
                <a:srgbClr val="2D2D8A"/>
              </a:solidFill>
            </a:endParaRPr>
          </a:p>
          <a:p>
            <a:endParaRPr lang="nl-NL" sz="2400" i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5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rgbClr val="2D2D8A"/>
                </a:solidFill>
              </a:rPr>
              <a:t>Evidence-based policy</a:t>
            </a:r>
            <a:endParaRPr lang="nl-NL" sz="2600" b="1" dirty="0">
              <a:solidFill>
                <a:srgbClr val="2D2D8A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71600"/>
            <a:ext cx="4546600" cy="49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smtClean="0">
                <a:solidFill>
                  <a:srgbClr val="2D2D8A"/>
                </a:solidFill>
              </a:rPr>
              <a:t>Evidence-based policy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sz="2400" dirty="0" smtClean="0"/>
              <a:t>Stelling op </a:t>
            </a:r>
            <a:r>
              <a:rPr lang="nl-NL" sz="2400" dirty="0" err="1" smtClean="0"/>
              <a:t>Mejudice.nl</a:t>
            </a:r>
            <a:r>
              <a:rPr lang="nl-NL" sz="2400" dirty="0" smtClean="0"/>
              <a:t> (economensite):</a:t>
            </a:r>
          </a:p>
          <a:p>
            <a:pPr marL="0" indent="0" algn="just">
              <a:buNone/>
            </a:pPr>
            <a:endParaRPr lang="nl-NL" sz="2400" dirty="0" smtClean="0"/>
          </a:p>
          <a:p>
            <a:pPr marL="0" indent="0" algn="just">
              <a:buNone/>
            </a:pPr>
            <a:r>
              <a:rPr lang="nl-NL" sz="2400" i="1" dirty="0" smtClean="0"/>
              <a:t>De bezuinigingen van Rutte II zijn slecht voor de</a:t>
            </a:r>
          </a:p>
          <a:p>
            <a:pPr marL="0" indent="0" algn="just">
              <a:buNone/>
            </a:pPr>
            <a:r>
              <a:rPr lang="nl-NL" sz="2400" i="1" dirty="0" smtClean="0"/>
              <a:t>Economie, je moet juist investeren en hervormen</a:t>
            </a:r>
          </a:p>
          <a:p>
            <a:pPr marL="0" indent="0" algn="just">
              <a:buNone/>
            </a:pPr>
            <a:endParaRPr lang="nl-NL" sz="2400" i="1" dirty="0"/>
          </a:p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7086600" cy="546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00900" cy="1143000"/>
          </a:xfrm>
        </p:spPr>
        <p:txBody>
          <a:bodyPr/>
          <a:lstStyle/>
          <a:p>
            <a:pPr algn="l"/>
            <a:r>
              <a:rPr lang="en-US" sz="2600" b="1" dirty="0" err="1" smtClean="0">
                <a:solidFill>
                  <a:srgbClr val="2D2D8A"/>
                </a:solidFill>
              </a:rPr>
              <a:t>Problemen</a:t>
            </a:r>
            <a:r>
              <a:rPr lang="en-US" sz="2600" b="1" dirty="0" smtClean="0">
                <a:solidFill>
                  <a:srgbClr val="2D2D8A"/>
                </a:solidFill>
              </a:rPr>
              <a:t> met evidence in de RIS3</a:t>
            </a:r>
            <a:endParaRPr lang="nl-NL" sz="2600" b="1" dirty="0">
              <a:solidFill>
                <a:srgbClr val="2D2D8A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nl-NL" sz="2400" dirty="0"/>
          </a:p>
          <a:p>
            <a:pPr marL="0" indent="0" algn="just">
              <a:buNone/>
            </a:pPr>
            <a:endParaRPr lang="nl-NL" sz="2400" dirty="0"/>
          </a:p>
        </p:txBody>
      </p:sp>
      <p:sp>
        <p:nvSpPr>
          <p:cNvPr id="4" name="Tijdelijke aanduiding voor inhoud 1"/>
          <p:cNvSpPr txBox="1">
            <a:spLocks/>
          </p:cNvSpPr>
          <p:nvPr/>
        </p:nvSpPr>
        <p:spPr bwMode="auto">
          <a:xfrm>
            <a:off x="304800" y="12954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nl-NL" sz="2000" dirty="0" smtClean="0">
              <a:solidFill>
                <a:srgbClr val="2D2D8A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nl-NL" sz="2000" dirty="0" smtClean="0">
                <a:solidFill>
                  <a:srgbClr val="2D2D8A"/>
                </a:solidFill>
              </a:rPr>
              <a:t>Cijfers </a:t>
            </a:r>
            <a:r>
              <a:rPr lang="nl-NL" sz="2000" dirty="0" smtClean="0">
                <a:solidFill>
                  <a:srgbClr val="2D2D8A"/>
                </a:solidFill>
              </a:rPr>
              <a:t>op regionaal niveau zijn slechts </a:t>
            </a:r>
            <a:r>
              <a:rPr lang="nl-NL" sz="2000" dirty="0">
                <a:solidFill>
                  <a:srgbClr val="2D2D8A"/>
                </a:solidFill>
              </a:rPr>
              <a:t>f</a:t>
            </a:r>
            <a:r>
              <a:rPr lang="nl-NL" sz="2000" dirty="0" smtClean="0">
                <a:solidFill>
                  <a:srgbClr val="2D2D8A"/>
                </a:solidFill>
              </a:rPr>
              <a:t>ragmentarisch beschikbaar</a:t>
            </a:r>
          </a:p>
          <a:p>
            <a:pPr algn="just">
              <a:lnSpc>
                <a:spcPct val="150000"/>
              </a:lnSpc>
            </a:pPr>
            <a:r>
              <a:rPr lang="nl-NL" sz="2000" dirty="0" smtClean="0">
                <a:solidFill>
                  <a:srgbClr val="2D2D8A"/>
                </a:solidFill>
              </a:rPr>
              <a:t>Gegevensverzameling van CBS wijkt af </a:t>
            </a:r>
            <a:r>
              <a:rPr lang="nl-NL" sz="2000" dirty="0">
                <a:solidFill>
                  <a:srgbClr val="2D2D8A"/>
                </a:solidFill>
              </a:rPr>
              <a:t>v</a:t>
            </a:r>
            <a:r>
              <a:rPr lang="nl-NL" sz="2000" dirty="0" smtClean="0">
                <a:solidFill>
                  <a:srgbClr val="2D2D8A"/>
                </a:solidFill>
              </a:rPr>
              <a:t>an de werkelijkheid van de economie</a:t>
            </a:r>
          </a:p>
          <a:p>
            <a:pPr algn="just">
              <a:lnSpc>
                <a:spcPct val="150000"/>
              </a:lnSpc>
            </a:pPr>
            <a:r>
              <a:rPr lang="nl-NL" sz="2000" dirty="0" smtClean="0">
                <a:solidFill>
                  <a:srgbClr val="2D2D8A"/>
                </a:solidFill>
              </a:rPr>
              <a:t>Cijfers zijn vaak momentopname</a:t>
            </a:r>
          </a:p>
          <a:p>
            <a:pPr algn="just">
              <a:lnSpc>
                <a:spcPct val="150000"/>
              </a:lnSpc>
            </a:pPr>
            <a:r>
              <a:rPr lang="nl-NL" sz="2000" dirty="0" smtClean="0">
                <a:solidFill>
                  <a:srgbClr val="2D2D8A"/>
                </a:solidFill>
              </a:rPr>
              <a:t>Kwantitatieve informatie heeft context nodig</a:t>
            </a:r>
          </a:p>
          <a:p>
            <a:pPr algn="just">
              <a:lnSpc>
                <a:spcPct val="150000"/>
              </a:lnSpc>
            </a:pPr>
            <a:r>
              <a:rPr lang="nl-NL" sz="2000" dirty="0" err="1" smtClean="0">
                <a:solidFill>
                  <a:srgbClr val="2D2D8A"/>
                </a:solidFill>
              </a:rPr>
              <a:t>Evidence</a:t>
            </a:r>
            <a:r>
              <a:rPr lang="nl-NL" sz="2000" dirty="0" smtClean="0">
                <a:solidFill>
                  <a:srgbClr val="2D2D8A"/>
                </a:solidFill>
              </a:rPr>
              <a:t> </a:t>
            </a:r>
            <a:r>
              <a:rPr lang="nl-NL" sz="2000" dirty="0" smtClean="0">
                <a:solidFill>
                  <a:srgbClr val="2D2D8A"/>
                </a:solidFill>
              </a:rPr>
              <a:t>alleen is niet genoeg, je hebt ook politiek </a:t>
            </a:r>
            <a:r>
              <a:rPr lang="nl-NL" sz="2000" dirty="0">
                <a:solidFill>
                  <a:srgbClr val="2D2D8A"/>
                </a:solidFill>
              </a:rPr>
              <a:t/>
            </a:r>
            <a:br>
              <a:rPr lang="nl-NL" sz="2000" dirty="0">
                <a:solidFill>
                  <a:srgbClr val="2D2D8A"/>
                </a:solidFill>
              </a:rPr>
            </a:br>
            <a:r>
              <a:rPr lang="nl-NL" sz="2000" dirty="0" smtClean="0">
                <a:solidFill>
                  <a:srgbClr val="2D2D8A"/>
                </a:solidFill>
              </a:rPr>
              <a:t>en maatschappelijk draagvlak nodig</a:t>
            </a:r>
            <a:endParaRPr lang="nl-NL" sz="2000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 Presentatie Intern">
  <a:themeElements>
    <a:clrScheme name="PowerPoint Presentatie Inter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Presentatie Inter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 Presentatie Inte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Inte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Inte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Inte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Inte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Inte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Inte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Inte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Inte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Inte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Inte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Inte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 Presentatie Extern">
  <a:themeElements>
    <a:clrScheme name="PowerPoint Presentatie Exter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Presentatie Exter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owerPoint Presentatie Exte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Exter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Exter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Exter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Exter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Presentatie Exter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Exter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Exter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Exter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Exter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Exter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Presentatie Exter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werPoint Presentatie Exter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PowerPoint Presentatie Exter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</TotalTime>
  <Words>555</Words>
  <Application>Microsoft Macintosh PowerPoint</Application>
  <PresentationFormat>Diavoorstelling (4:3)</PresentationFormat>
  <Paragraphs>139</Paragraphs>
  <Slides>19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PowerPoint Presentatie Intern</vt:lpstr>
      <vt:lpstr>PowerPoint Presentatie Extern</vt:lpstr>
      <vt:lpstr>RIS3: Theorie, praktijk en dilemma’s</vt:lpstr>
      <vt:lpstr>Inhoud</vt:lpstr>
      <vt:lpstr>Kennis van de praktijk</vt:lpstr>
      <vt:lpstr>PowerPoint-presentatie</vt:lpstr>
      <vt:lpstr>PowerPoint-presentatie</vt:lpstr>
      <vt:lpstr>Evidence-based policy</vt:lpstr>
      <vt:lpstr>Evidence-based policy</vt:lpstr>
      <vt:lpstr>Evidence-based policy</vt:lpstr>
      <vt:lpstr>Problemen met evidence in de RIS3</vt:lpstr>
      <vt:lpstr>Problemen met evidence in de RIS3</vt:lpstr>
      <vt:lpstr>Omgaan met evidence in de RIS3</vt:lpstr>
      <vt:lpstr>Dynamische specialisatie (1)</vt:lpstr>
      <vt:lpstr>Dynamische specialisatie (2)</vt:lpstr>
      <vt:lpstr>Dynamische specialisatie (3)</vt:lpstr>
      <vt:lpstr>Dynamische specialisatie (4)</vt:lpstr>
      <vt:lpstr>Dilemma’s</vt:lpstr>
      <vt:lpstr>Dilemma's</vt:lpstr>
      <vt:lpstr>RIS3 WERKT!</vt:lpstr>
      <vt:lpstr>De toekomst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Jos van den Broek</dc:creator>
  <cp:lastModifiedBy>Jos van den Broek</cp:lastModifiedBy>
  <cp:revision>76</cp:revision>
  <dcterms:created xsi:type="dcterms:W3CDTF">2010-04-01T11:17:14Z</dcterms:created>
  <dcterms:modified xsi:type="dcterms:W3CDTF">2013-03-27T19:44:03Z</dcterms:modified>
</cp:coreProperties>
</file>