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259" r:id="rId2"/>
    <p:sldId id="260" r:id="rId3"/>
    <p:sldId id="261" r:id="rId4"/>
    <p:sldId id="262" r:id="rId5"/>
    <p:sldId id="264" r:id="rId6"/>
    <p:sldId id="263" r:id="rId7"/>
    <p:sldId id="265" r:id="rId8"/>
    <p:sldId id="266" r:id="rId9"/>
    <p:sldId id="258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0000"/>
    <a:srgbClr val="FF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22116" autoAdjust="0"/>
    <p:restoredTop sz="90929"/>
  </p:normalViewPr>
  <p:slideViewPr>
    <p:cSldViewPr>
      <p:cViewPr varScale="1">
        <p:scale>
          <a:sx n="98" d="100"/>
          <a:sy n="98" d="100"/>
        </p:scale>
        <p:origin x="-69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166618B-0E4E-3942-BD78-6699D1DFD8A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E78F5B-737B-024F-86BA-329793AD14BD}" type="slidenum">
              <a:rPr lang="en-US"/>
              <a:pPr/>
              <a:t>9</a:t>
            </a:fld>
            <a:endParaRPr lang="en-US"/>
          </a:p>
        </p:txBody>
      </p:sp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21" name="Line 5"/>
          <p:cNvSpPr>
            <a:spLocks noChangeShapeType="1"/>
          </p:cNvSpPr>
          <p:nvPr/>
        </p:nvSpPr>
        <p:spPr bwMode="auto">
          <a:xfrm>
            <a:off x="533400" y="6096000"/>
            <a:ext cx="8077200" cy="0"/>
          </a:xfrm>
          <a:prstGeom prst="line">
            <a:avLst/>
          </a:prstGeom>
          <a:noFill/>
          <a:ln w="6350">
            <a:solidFill>
              <a:schemeClr val="bg2">
                <a:alpha val="35001"/>
              </a:schemeClr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14022" name="Picture 6" descr="Technopolis_logo_wor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482600"/>
            <a:ext cx="1711325" cy="323850"/>
          </a:xfrm>
          <a:prstGeom prst="rect">
            <a:avLst/>
          </a:prstGeom>
          <a:noFill/>
        </p:spPr>
      </p:pic>
      <p:sp>
        <p:nvSpPr>
          <p:cNvPr id="214023" name="Line 7"/>
          <p:cNvSpPr>
            <a:spLocks noChangeShapeType="1"/>
          </p:cNvSpPr>
          <p:nvPr/>
        </p:nvSpPr>
        <p:spPr bwMode="auto">
          <a:xfrm>
            <a:off x="9144000" y="0"/>
            <a:ext cx="0" cy="6858000"/>
          </a:xfrm>
          <a:prstGeom prst="line">
            <a:avLst/>
          </a:prstGeom>
          <a:noFill/>
          <a:ln w="4762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4024" name="Line 8"/>
          <p:cNvSpPr>
            <a:spLocks noChangeAspect="1" noChangeShapeType="1"/>
          </p:cNvSpPr>
          <p:nvPr/>
        </p:nvSpPr>
        <p:spPr bwMode="auto">
          <a:xfrm>
            <a:off x="533400" y="2057400"/>
            <a:ext cx="8077200" cy="0"/>
          </a:xfrm>
          <a:prstGeom prst="line">
            <a:avLst/>
          </a:prstGeom>
          <a:noFill/>
          <a:ln w="6350">
            <a:solidFill>
              <a:schemeClr val="bg2">
                <a:alpha val="35001"/>
              </a:schemeClr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4025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533400" y="2286000"/>
            <a:ext cx="8077200" cy="114300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4026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33400" y="3886200"/>
            <a:ext cx="8077200" cy="1752600"/>
          </a:xfrm>
        </p:spPr>
        <p:txBody>
          <a:bodyPr/>
          <a:lstStyle>
            <a:lvl1pPr marL="0" indent="0">
              <a:buFont typeface="Times" pitchFamily="-65" charset="0"/>
              <a:buNone/>
              <a:defRPr sz="1600" i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2BD383A6-7EAB-2A42-BCE0-B919BAD311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1066800"/>
            <a:ext cx="2019300" cy="49530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1066800"/>
            <a:ext cx="5905500" cy="49530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8270930D-55CF-EB4D-A5DB-B8E308C4E1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948D080D-74FF-BC4B-95C4-BC8324BDFC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D5C59259-42FC-734A-9EE4-86C297FDFA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752600"/>
            <a:ext cx="3962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962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115F1D77-F366-B14C-B14F-F47496A882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4075181C-F324-DE4D-816B-252C73A060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2E578839-E7CA-D641-A9B8-40457C704C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838B6004-CD91-2942-8979-5A43B37339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0B51A5E1-517B-8E49-8332-645ED8290F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B5B793B6-543D-4F42-BA1B-0B13358534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066800"/>
            <a:ext cx="8077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752600"/>
            <a:ext cx="80772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48600" y="6172200"/>
            <a:ext cx="838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fld id="{29148648-71FE-B84C-B0B4-ED66296450B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533400" y="6096000"/>
            <a:ext cx="8077200" cy="0"/>
          </a:xfrm>
          <a:prstGeom prst="line">
            <a:avLst/>
          </a:prstGeom>
          <a:noFill/>
          <a:ln w="6350">
            <a:solidFill>
              <a:schemeClr val="bg2">
                <a:alpha val="35001"/>
              </a:schemeClr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0" y="0"/>
            <a:ext cx="0" cy="6858000"/>
          </a:xfrm>
          <a:prstGeom prst="line">
            <a:avLst/>
          </a:prstGeom>
          <a:noFill/>
          <a:ln w="4762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2" name="Picture 18" descr="Technopolis_logo_word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33400" y="482600"/>
            <a:ext cx="1711325" cy="323850"/>
          </a:xfrm>
          <a:prstGeom prst="rect">
            <a:avLst/>
          </a:prstGeom>
          <a:noFill/>
        </p:spPr>
      </p:pic>
      <p:sp>
        <p:nvSpPr>
          <p:cNvPr id="1043" name="Line 19"/>
          <p:cNvSpPr>
            <a:spLocks noChangeAspect="1" noChangeShapeType="1"/>
          </p:cNvSpPr>
          <p:nvPr/>
        </p:nvSpPr>
        <p:spPr bwMode="auto">
          <a:xfrm>
            <a:off x="533400" y="1676400"/>
            <a:ext cx="8077200" cy="0"/>
          </a:xfrm>
          <a:prstGeom prst="line">
            <a:avLst/>
          </a:prstGeom>
          <a:noFill/>
          <a:ln w="6350">
            <a:solidFill>
              <a:schemeClr val="bg2">
                <a:alpha val="35001"/>
              </a:schemeClr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Georgia" pitchFamily="-65" charset="0"/>
        </a:defRPr>
      </a:lvl2pPr>
      <a:lvl3pPr algn="l" rtl="0" fontAlgn="base"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Georgia" pitchFamily="-65" charset="0"/>
        </a:defRPr>
      </a:lvl3pPr>
      <a:lvl4pPr algn="l" rtl="0" fontAlgn="base"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Georgia" pitchFamily="-65" charset="0"/>
        </a:defRPr>
      </a:lvl4pPr>
      <a:lvl5pPr algn="l" rtl="0" fontAlgn="base"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Georgia" pitchFamily="-65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Georgia" pitchFamily="-65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Georgia" pitchFamily="-65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Georgia" pitchFamily="-65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Georgia" pitchFamily="-65" charset="0"/>
        </a:defRPr>
      </a:lvl9pPr>
    </p:titleStyle>
    <p:bodyStyle>
      <a:lvl1pPr marL="377825" indent="-377825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Times" pitchFamily="-65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287338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Times" pitchFamily="-65" charset="0"/>
        <a:buChar char="•"/>
        <a:defRPr i="1">
          <a:solidFill>
            <a:schemeClr val="tx1"/>
          </a:solidFill>
          <a:latin typeface="+mn-lt"/>
          <a:ea typeface="ＭＳ Ｐゴシック" pitchFamily="-65" charset="-128"/>
        </a:defRPr>
      </a:lvl2pPr>
      <a:lvl3pPr marL="1143000" indent="-290513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Times" pitchFamily="-65" charset="0"/>
        <a:buChar char="•"/>
        <a:defRPr sz="1600">
          <a:solidFill>
            <a:schemeClr val="tx1"/>
          </a:solidFill>
          <a:latin typeface="+mn-lt"/>
          <a:ea typeface="ＭＳ Ｐゴシック" pitchFamily="-65" charset="-128"/>
        </a:defRPr>
      </a:lvl3pPr>
      <a:lvl4pPr marL="1514475" indent="-282575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Char char="•"/>
        <a:defRPr sz="1400" i="1">
          <a:solidFill>
            <a:schemeClr val="tx1"/>
          </a:solidFill>
          <a:latin typeface="+mn-lt"/>
          <a:ea typeface="ＭＳ Ｐゴシック" pitchFamily="-65" charset="-128"/>
        </a:defRPr>
      </a:lvl4pPr>
      <a:lvl5pPr marL="1893888" indent="-284163" algn="l" rtl="0" fontAlgn="base">
        <a:spcBef>
          <a:spcPct val="20000"/>
        </a:spcBef>
        <a:spcAft>
          <a:spcPct val="0"/>
        </a:spcAft>
        <a:buFont typeface="Times" pitchFamily="-65" charset="0"/>
        <a:defRPr sz="1200">
          <a:solidFill>
            <a:schemeClr val="tx1"/>
          </a:solidFill>
          <a:latin typeface="+mn-lt"/>
          <a:ea typeface="ＭＳ Ｐゴシック" pitchFamily="-65" charset="-128"/>
        </a:defRPr>
      </a:lvl5pPr>
      <a:lvl6pPr marL="2351088" indent="-284163" algn="l" rtl="0" fontAlgn="base">
        <a:spcBef>
          <a:spcPct val="20000"/>
        </a:spcBef>
        <a:spcAft>
          <a:spcPct val="0"/>
        </a:spcAft>
        <a:buFont typeface="Times" pitchFamily="-65" charset="0"/>
        <a:defRPr sz="1200">
          <a:solidFill>
            <a:schemeClr val="tx1"/>
          </a:solidFill>
          <a:latin typeface="+mn-lt"/>
          <a:ea typeface="ＭＳ Ｐゴシック" pitchFamily="-65" charset="-128"/>
        </a:defRPr>
      </a:lvl6pPr>
      <a:lvl7pPr marL="2808288" indent="-284163" algn="l" rtl="0" fontAlgn="base">
        <a:spcBef>
          <a:spcPct val="20000"/>
        </a:spcBef>
        <a:spcAft>
          <a:spcPct val="0"/>
        </a:spcAft>
        <a:buFont typeface="Times" pitchFamily="-65" charset="0"/>
        <a:defRPr sz="1200">
          <a:solidFill>
            <a:schemeClr val="tx1"/>
          </a:solidFill>
          <a:latin typeface="+mn-lt"/>
          <a:ea typeface="ＭＳ Ｐゴシック" pitchFamily="-65" charset="-128"/>
        </a:defRPr>
      </a:lvl7pPr>
      <a:lvl8pPr marL="3265488" indent="-284163" algn="l" rtl="0" fontAlgn="base">
        <a:spcBef>
          <a:spcPct val="20000"/>
        </a:spcBef>
        <a:spcAft>
          <a:spcPct val="0"/>
        </a:spcAft>
        <a:buFont typeface="Times" pitchFamily="-65" charset="0"/>
        <a:defRPr sz="1200">
          <a:solidFill>
            <a:schemeClr val="tx1"/>
          </a:solidFill>
          <a:latin typeface="+mn-lt"/>
          <a:ea typeface="ＭＳ Ｐゴシック" pitchFamily="-65" charset="-128"/>
        </a:defRPr>
      </a:lvl8pPr>
      <a:lvl9pPr marL="3722688" indent="-284163" algn="l" rtl="0" fontAlgn="base">
        <a:spcBef>
          <a:spcPct val="20000"/>
        </a:spcBef>
        <a:spcAft>
          <a:spcPct val="0"/>
        </a:spcAft>
        <a:buFont typeface="Times" pitchFamily="-65" charset="0"/>
        <a:defRPr sz="12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Patries.boekholt@technopolis-group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Slimme</a:t>
            </a:r>
            <a:r>
              <a:rPr lang="en-US" dirty="0" smtClean="0"/>
              <a:t> </a:t>
            </a:r>
            <a:r>
              <a:rPr lang="en-US" dirty="0" err="1" smtClean="0"/>
              <a:t>Specialisatie</a:t>
            </a:r>
            <a:r>
              <a:rPr lang="en-US" dirty="0" smtClean="0"/>
              <a:t> </a:t>
            </a:r>
            <a:r>
              <a:rPr lang="en-US" dirty="0" err="1" smtClean="0"/>
              <a:t>Strategieën</a:t>
            </a:r>
            <a:r>
              <a:rPr lang="en-US" dirty="0" smtClean="0"/>
              <a:t> (S3)</a:t>
            </a:r>
            <a:br>
              <a:rPr lang="en-US" dirty="0" smtClean="0"/>
            </a:br>
            <a:r>
              <a:rPr lang="en-US" dirty="0" smtClean="0"/>
              <a:t>Van concept </a:t>
            </a:r>
            <a:r>
              <a:rPr lang="en-US" dirty="0" err="1" smtClean="0"/>
              <a:t>naar</a:t>
            </a:r>
            <a:r>
              <a:rPr lang="en-US" dirty="0" smtClean="0"/>
              <a:t> </a:t>
            </a:r>
            <a:r>
              <a:rPr lang="en-US" dirty="0" err="1" smtClean="0"/>
              <a:t>praktijk</a:t>
            </a:r>
            <a:endParaRPr lang="en-US" dirty="0"/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Dr Patries Boekholt</a:t>
            </a:r>
          </a:p>
          <a:p>
            <a:r>
              <a:rPr lang="en-US" dirty="0" smtClean="0"/>
              <a:t>Managing Director Technopolis Group</a:t>
            </a:r>
          </a:p>
          <a:p>
            <a:endParaRPr lang="en-US" dirty="0" smtClean="0"/>
          </a:p>
          <a:p>
            <a:r>
              <a:rPr lang="en-US" dirty="0" err="1" smtClean="0"/>
              <a:t>Conferentie</a:t>
            </a:r>
            <a:r>
              <a:rPr lang="en-US" dirty="0" smtClean="0"/>
              <a:t>  </a:t>
            </a:r>
            <a:r>
              <a:rPr lang="en-US" dirty="0" err="1" smtClean="0"/>
              <a:t>Slimme</a:t>
            </a:r>
            <a:r>
              <a:rPr lang="en-US" dirty="0" smtClean="0"/>
              <a:t> </a:t>
            </a:r>
            <a:r>
              <a:rPr lang="en-US" dirty="0" err="1" smtClean="0"/>
              <a:t>Specialisatie</a:t>
            </a:r>
            <a:r>
              <a:rPr lang="en-US" dirty="0" smtClean="0"/>
              <a:t>: </a:t>
            </a:r>
            <a:r>
              <a:rPr lang="en-US" dirty="0" err="1" smtClean="0"/>
              <a:t>Europese</a:t>
            </a:r>
            <a:r>
              <a:rPr lang="en-US" dirty="0" smtClean="0"/>
              <a:t> toppers </a:t>
            </a:r>
            <a:r>
              <a:rPr lang="en-US" dirty="0" err="1" smtClean="0"/>
              <a:t>verbinden</a:t>
            </a:r>
            <a:endParaRPr lang="en-US" dirty="0" smtClean="0"/>
          </a:p>
          <a:p>
            <a:r>
              <a:rPr lang="en-US" dirty="0" smtClean="0"/>
              <a:t>Tilburg 28 </a:t>
            </a:r>
            <a:r>
              <a:rPr lang="en-US" dirty="0" err="1" smtClean="0"/>
              <a:t>maart</a:t>
            </a:r>
            <a:r>
              <a:rPr lang="en-US" dirty="0" smtClean="0"/>
              <a:t> 2013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593CC-C516-3D44-B412-434F2985B738}" type="slidenum">
              <a:rPr lang="en-US"/>
              <a:pPr/>
              <a:t>2</a:t>
            </a:fld>
            <a:endParaRPr lang="en-US"/>
          </a:p>
        </p:txBody>
      </p:sp>
      <p:sp>
        <p:nvSpPr>
          <p:cNvPr id="2334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Deze</a:t>
            </a:r>
            <a:r>
              <a:rPr lang="en-US" dirty="0" smtClean="0"/>
              <a:t> </a:t>
            </a:r>
            <a:r>
              <a:rPr lang="en-US" dirty="0" err="1" smtClean="0"/>
              <a:t>presentatie</a:t>
            </a:r>
            <a:endParaRPr lang="en-US" dirty="0"/>
          </a:p>
        </p:txBody>
      </p:sp>
      <p:sp>
        <p:nvSpPr>
          <p:cNvPr id="23347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Achtergrond van het concept slimme specialisatie</a:t>
            </a:r>
          </a:p>
          <a:p>
            <a:endParaRPr lang="nl-NL" dirty="0" smtClean="0"/>
          </a:p>
          <a:p>
            <a:r>
              <a:rPr lang="nl-NL" dirty="0" smtClean="0"/>
              <a:t>Lessen uit regionale case studies OECD</a:t>
            </a:r>
          </a:p>
          <a:p>
            <a:endParaRPr lang="nl-NL" dirty="0" smtClean="0"/>
          </a:p>
          <a:p>
            <a:r>
              <a:rPr lang="nl-NL" dirty="0" smtClean="0"/>
              <a:t>Wat is er nou slim aan slimme specialisatie?</a:t>
            </a:r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pPr>
              <a:buNone/>
            </a:pPr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Internationale context van Smart </a:t>
            </a:r>
            <a:r>
              <a:rPr lang="nl-NL" dirty="0" err="1" smtClean="0"/>
              <a:t>Specialisation</a:t>
            </a:r>
            <a:r>
              <a:rPr lang="nl-NL" dirty="0" smtClean="0"/>
              <a:t> concept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Oorsprong van de term in een expert groep van DG Research (Dominique </a:t>
            </a:r>
            <a:r>
              <a:rPr lang="nl-NL" dirty="0" err="1" smtClean="0"/>
              <a:t>Foray</a:t>
            </a:r>
            <a:r>
              <a:rPr lang="nl-NL" dirty="0" smtClean="0"/>
              <a:t> et </a:t>
            </a:r>
            <a:r>
              <a:rPr lang="nl-NL" dirty="0" err="1" smtClean="0"/>
              <a:t>al.</a:t>
            </a:r>
            <a:r>
              <a:rPr lang="nl-NL" dirty="0" smtClean="0"/>
              <a:t>)</a:t>
            </a:r>
          </a:p>
          <a:p>
            <a:pPr lvl="1"/>
            <a:r>
              <a:rPr lang="nl-NL" dirty="0" smtClean="0"/>
              <a:t>Bouwt voort op kennis en begrippen uit (regionale) economie en innovatieliteratuur</a:t>
            </a:r>
          </a:p>
          <a:p>
            <a:r>
              <a:rPr lang="nl-NL" dirty="0" smtClean="0"/>
              <a:t>Opgepakt door DG Regio: een regionale specialisatie strategie (RIS3) als ex-ante voorwaarde voor Structuur Fondsen</a:t>
            </a:r>
          </a:p>
          <a:p>
            <a:pPr lvl="1"/>
            <a:r>
              <a:rPr lang="nl-NL" dirty="0" smtClean="0"/>
              <a:t>Via het IPTS in Sevilla een S3 Platform opgezet</a:t>
            </a:r>
          </a:p>
          <a:p>
            <a:r>
              <a:rPr lang="nl-NL" dirty="0" smtClean="0"/>
              <a:t>Nederland loopt voor wat betreft RIS3 strategieën</a:t>
            </a:r>
          </a:p>
          <a:p>
            <a:r>
              <a:rPr lang="nl-NL" dirty="0" smtClean="0"/>
              <a:t>OECD &amp; </a:t>
            </a:r>
            <a:r>
              <a:rPr lang="nl-NL" dirty="0" err="1" smtClean="0"/>
              <a:t>Working</a:t>
            </a:r>
            <a:r>
              <a:rPr lang="nl-NL" dirty="0" smtClean="0"/>
              <a:t> Group </a:t>
            </a:r>
            <a:r>
              <a:rPr lang="nl-NL" dirty="0" err="1" smtClean="0"/>
              <a:t>on</a:t>
            </a:r>
            <a:r>
              <a:rPr lang="nl-NL" dirty="0" smtClean="0"/>
              <a:t> </a:t>
            </a:r>
            <a:r>
              <a:rPr lang="nl-NL" dirty="0" err="1" smtClean="0"/>
              <a:t>Innovation</a:t>
            </a:r>
            <a:r>
              <a:rPr lang="nl-NL" dirty="0" smtClean="0"/>
              <a:t> and </a:t>
            </a:r>
            <a:r>
              <a:rPr lang="nl-NL" dirty="0" err="1" smtClean="0"/>
              <a:t>Technology</a:t>
            </a:r>
            <a:r>
              <a:rPr lang="nl-NL" dirty="0" smtClean="0"/>
              <a:t> </a:t>
            </a:r>
            <a:r>
              <a:rPr lang="nl-NL" dirty="0" err="1" smtClean="0"/>
              <a:t>Policy</a:t>
            </a:r>
            <a:endParaRPr lang="nl-NL" dirty="0" smtClean="0"/>
          </a:p>
          <a:p>
            <a:pPr lvl="1"/>
            <a:r>
              <a:rPr lang="nl-NL" dirty="0" smtClean="0"/>
              <a:t>Uitwerken van de concepten en ontwikkelen van praktische </a:t>
            </a:r>
            <a:r>
              <a:rPr lang="nl-NL" dirty="0" err="1" smtClean="0"/>
              <a:t>tools</a:t>
            </a:r>
            <a:endParaRPr lang="nl-NL" dirty="0" smtClean="0"/>
          </a:p>
          <a:p>
            <a:pPr lvl="1"/>
            <a:r>
              <a:rPr lang="nl-NL" b="1" dirty="0" smtClean="0"/>
              <a:t>Deel </a:t>
            </a:r>
            <a:r>
              <a:rPr lang="nl-NL" dirty="0" smtClean="0"/>
              <a:t>I Baseline Studie Regionale Profilering</a:t>
            </a:r>
          </a:p>
          <a:p>
            <a:pPr lvl="1"/>
            <a:r>
              <a:rPr lang="nl-NL" b="1" dirty="0" smtClean="0"/>
              <a:t>Deel II</a:t>
            </a:r>
            <a:r>
              <a:rPr lang="nl-NL" dirty="0" smtClean="0"/>
              <a:t>: 18 case studies uit 13 landen 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D080D-74FF-BC4B-95C4-BC8324BDFCB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Kernpunten uit het S3 denken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Kies prioriteiten in het innovatiebeleid op basis van waardecreërende activiteiten waar je als regio sterk in bent of internationale potenties hebt </a:t>
            </a:r>
          </a:p>
          <a:p>
            <a:pPr lvl="1"/>
            <a:r>
              <a:rPr lang="nl-NL" dirty="0" smtClean="0"/>
              <a:t>-&gt; </a:t>
            </a:r>
            <a:r>
              <a:rPr lang="nl-NL" dirty="0" err="1" smtClean="0"/>
              <a:t>evidence</a:t>
            </a:r>
            <a:r>
              <a:rPr lang="nl-NL" dirty="0" smtClean="0"/>
              <a:t> </a:t>
            </a:r>
            <a:r>
              <a:rPr lang="nl-NL" dirty="0" err="1" smtClean="0"/>
              <a:t>based</a:t>
            </a:r>
            <a:endParaRPr lang="nl-NL" dirty="0" smtClean="0"/>
          </a:p>
          <a:p>
            <a:r>
              <a:rPr lang="nl-NL" dirty="0" smtClean="0"/>
              <a:t>Vertrouw op het ‘</a:t>
            </a:r>
            <a:r>
              <a:rPr lang="nl-NL" dirty="0" err="1" smtClean="0"/>
              <a:t>entrepreneurial</a:t>
            </a:r>
            <a:r>
              <a:rPr lang="nl-NL" dirty="0" smtClean="0"/>
              <a:t> </a:t>
            </a:r>
            <a:r>
              <a:rPr lang="nl-NL" dirty="0" err="1" smtClean="0"/>
              <a:t>discovery</a:t>
            </a:r>
            <a:r>
              <a:rPr lang="nl-NL" dirty="0" smtClean="0"/>
              <a:t> proces’ waarbij een juiste combinatie van </a:t>
            </a:r>
            <a:r>
              <a:rPr lang="nl-NL" dirty="0" err="1" smtClean="0"/>
              <a:t>bottom-up</a:t>
            </a:r>
            <a:r>
              <a:rPr lang="nl-NL" dirty="0" smtClean="0"/>
              <a:t> en </a:t>
            </a:r>
            <a:r>
              <a:rPr lang="nl-NL" dirty="0" err="1" smtClean="0"/>
              <a:t>top-down</a:t>
            </a:r>
            <a:r>
              <a:rPr lang="nl-NL" dirty="0" smtClean="0"/>
              <a:t> </a:t>
            </a:r>
            <a:r>
              <a:rPr lang="nl-NL" dirty="0" err="1" smtClean="0"/>
              <a:t>prioritering</a:t>
            </a:r>
            <a:r>
              <a:rPr lang="nl-NL" dirty="0" smtClean="0"/>
              <a:t> wordt gevonden</a:t>
            </a:r>
          </a:p>
          <a:p>
            <a:r>
              <a:rPr lang="nl-NL" dirty="0" smtClean="0"/>
              <a:t>Focus op dynamische en duurzame clusters die concurrentiekracht hebben of kunnen opbouwen in nieuwe niches</a:t>
            </a:r>
          </a:p>
          <a:p>
            <a:r>
              <a:rPr lang="nl-NL" dirty="0" smtClean="0"/>
              <a:t>Een betere ‘</a:t>
            </a:r>
            <a:r>
              <a:rPr lang="nl-NL" dirty="0" err="1" smtClean="0"/>
              <a:t>governance</a:t>
            </a:r>
            <a:r>
              <a:rPr lang="nl-NL" dirty="0" smtClean="0"/>
              <a:t>’ van het beleid -&gt; afstemming zowel verticaal (</a:t>
            </a:r>
            <a:r>
              <a:rPr lang="nl-NL" dirty="0" err="1" smtClean="0"/>
              <a:t>multi-level</a:t>
            </a:r>
            <a:r>
              <a:rPr lang="nl-NL" dirty="0" smtClean="0"/>
              <a:t> </a:t>
            </a:r>
            <a:r>
              <a:rPr lang="nl-NL" dirty="0" err="1" smtClean="0"/>
              <a:t>governance</a:t>
            </a:r>
            <a:r>
              <a:rPr lang="nl-NL" dirty="0" smtClean="0"/>
              <a:t>) als horizontaal (vooral als het om maatschappelijke uitdagingen gaat)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D080D-74FF-BC4B-95C4-BC8324BDFCBF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Oval 43"/>
          <p:cNvSpPr/>
          <p:nvPr/>
        </p:nvSpPr>
        <p:spPr>
          <a:xfrm>
            <a:off x="3672389" y="533400"/>
            <a:ext cx="2499811" cy="1258611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  <a:latin typeface="Georgia"/>
                <a:cs typeface="Georgia"/>
              </a:rPr>
              <a:t>New ‘smart’ domains</a:t>
            </a:r>
            <a:endParaRPr lang="en-GB" sz="1400" dirty="0">
              <a:solidFill>
                <a:schemeClr val="tx1"/>
              </a:solidFill>
              <a:latin typeface="Georgia"/>
              <a:cs typeface="Georgia"/>
            </a:endParaRPr>
          </a:p>
        </p:txBody>
      </p:sp>
      <p:sp>
        <p:nvSpPr>
          <p:cNvPr id="5" name="Oval 4"/>
          <p:cNvSpPr/>
          <p:nvPr/>
        </p:nvSpPr>
        <p:spPr>
          <a:xfrm>
            <a:off x="0" y="2667000"/>
            <a:ext cx="8843705" cy="3707181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i="1" dirty="0">
              <a:solidFill>
                <a:srgbClr val="000000"/>
              </a:solidFill>
              <a:latin typeface="Georgia"/>
              <a:cs typeface="Georgia"/>
            </a:endParaRPr>
          </a:p>
        </p:txBody>
      </p:sp>
      <p:sp>
        <p:nvSpPr>
          <p:cNvPr id="7" name="Parallelogram 6"/>
          <p:cNvSpPr/>
          <p:nvPr/>
        </p:nvSpPr>
        <p:spPr>
          <a:xfrm>
            <a:off x="2165145" y="4012860"/>
            <a:ext cx="2362524" cy="492478"/>
          </a:xfrm>
          <a:prstGeom prst="parallelogram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i="1" dirty="0" smtClean="0">
                <a:solidFill>
                  <a:schemeClr val="tx1"/>
                </a:solidFill>
                <a:latin typeface="Georgia"/>
                <a:cs typeface="Georgia"/>
              </a:rPr>
              <a:t>Cluster platforms</a:t>
            </a:r>
            <a:endParaRPr lang="en-GB" sz="1400" i="1" dirty="0">
              <a:solidFill>
                <a:schemeClr val="tx1"/>
              </a:solidFill>
              <a:latin typeface="Georgia"/>
              <a:cs typeface="Georgia"/>
            </a:endParaRPr>
          </a:p>
        </p:txBody>
      </p:sp>
      <p:sp>
        <p:nvSpPr>
          <p:cNvPr id="6" name="Parallelogram 5"/>
          <p:cNvSpPr/>
          <p:nvPr/>
        </p:nvSpPr>
        <p:spPr>
          <a:xfrm>
            <a:off x="914400" y="3733800"/>
            <a:ext cx="2209800" cy="304800"/>
          </a:xfrm>
          <a:prstGeom prst="parallelogram">
            <a:avLst/>
          </a:prstGeom>
          <a:solidFill>
            <a:schemeClr val="accent1">
              <a:lumMod val="40000"/>
              <a:lumOff val="60000"/>
              <a:alpha val="92000"/>
            </a:schemeClr>
          </a:solidFill>
          <a:ln w="9525" cap="flat" cmpd="sng" algn="ctr">
            <a:solidFill>
              <a:schemeClr val="accent1">
                <a:shade val="95000"/>
                <a:satMod val="10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i="1" dirty="0" smtClean="0">
                <a:solidFill>
                  <a:srgbClr val="000000"/>
                </a:solidFill>
                <a:latin typeface="Georgia"/>
                <a:cs typeface="Georgia"/>
              </a:rPr>
              <a:t>Fledgling  clusters</a:t>
            </a:r>
            <a:endParaRPr lang="en-GB" sz="1400" i="1" dirty="0">
              <a:solidFill>
                <a:srgbClr val="000000"/>
              </a:solidFill>
              <a:latin typeface="Georgia"/>
              <a:cs typeface="Georgia"/>
            </a:endParaRPr>
          </a:p>
        </p:txBody>
      </p:sp>
      <p:grpSp>
        <p:nvGrpSpPr>
          <p:cNvPr id="2" name="Group 44"/>
          <p:cNvGrpSpPr/>
          <p:nvPr/>
        </p:nvGrpSpPr>
        <p:grpSpPr>
          <a:xfrm>
            <a:off x="7279594" y="3429000"/>
            <a:ext cx="1559606" cy="2001862"/>
            <a:chOff x="7279594" y="3429000"/>
            <a:chExt cx="1559606" cy="2001862"/>
          </a:xfrm>
        </p:grpSpPr>
        <p:sp>
          <p:nvSpPr>
            <p:cNvPr id="9" name="Rectangle 8"/>
            <p:cNvSpPr/>
            <p:nvPr/>
          </p:nvSpPr>
          <p:spPr>
            <a:xfrm>
              <a:off x="7279594" y="3429000"/>
              <a:ext cx="1555939" cy="548259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 smtClean="0">
                  <a:solidFill>
                    <a:schemeClr val="tx1"/>
                  </a:solidFill>
                  <a:latin typeface="Georgia"/>
                  <a:cs typeface="Georgia"/>
                </a:rPr>
                <a:t>International govt. authorities</a:t>
              </a:r>
              <a:endParaRPr lang="en-GB" sz="1400" dirty="0">
                <a:solidFill>
                  <a:schemeClr val="tx1"/>
                </a:solidFill>
                <a:latin typeface="Georgia"/>
                <a:cs typeface="Georgia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7283261" y="4164942"/>
              <a:ext cx="1555939" cy="548259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 smtClean="0">
                  <a:solidFill>
                    <a:srgbClr val="000000"/>
                  </a:solidFill>
                  <a:latin typeface="Georgia"/>
                  <a:cs typeface="Georgia"/>
                </a:rPr>
                <a:t>National govt. authorities</a:t>
              </a:r>
              <a:endParaRPr lang="en-GB" sz="1400" dirty="0">
                <a:solidFill>
                  <a:srgbClr val="000000"/>
                </a:solidFill>
                <a:latin typeface="Georgia"/>
                <a:cs typeface="Georgia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279594" y="4882603"/>
              <a:ext cx="1555939" cy="548259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 smtClean="0">
                  <a:solidFill>
                    <a:srgbClr val="000000"/>
                  </a:solidFill>
                  <a:latin typeface="Georgia"/>
                  <a:cs typeface="Georgia"/>
                </a:rPr>
                <a:t>Regional govt. authorities</a:t>
              </a:r>
              <a:endParaRPr lang="en-GB" sz="1400" dirty="0">
                <a:solidFill>
                  <a:srgbClr val="000000"/>
                </a:solidFill>
                <a:latin typeface="Georgia"/>
                <a:cs typeface="Georgia"/>
              </a:endParaRPr>
            </a:p>
          </p:txBody>
        </p:sp>
      </p:grpSp>
      <p:sp>
        <p:nvSpPr>
          <p:cNvPr id="12" name="Rounded Rectangle 11"/>
          <p:cNvSpPr/>
          <p:nvPr/>
        </p:nvSpPr>
        <p:spPr>
          <a:xfrm>
            <a:off x="1600200" y="5274727"/>
            <a:ext cx="1311461" cy="66363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rgbClr val="000000"/>
                </a:solidFill>
                <a:latin typeface="Georgia"/>
                <a:cs typeface="Georgia"/>
              </a:rPr>
              <a:t>Research organisations</a:t>
            </a:r>
            <a:endParaRPr lang="en-GB" sz="1400" dirty="0">
              <a:solidFill>
                <a:srgbClr val="000000"/>
              </a:solidFill>
              <a:latin typeface="Georgia"/>
              <a:cs typeface="Georgia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717164" y="4897141"/>
            <a:ext cx="1201304" cy="37758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err="1" smtClean="0">
                <a:solidFill>
                  <a:srgbClr val="000000"/>
                </a:solidFill>
                <a:latin typeface="Georgia"/>
                <a:cs typeface="Georgia"/>
              </a:rPr>
              <a:t>PPPs</a:t>
            </a:r>
            <a:endParaRPr lang="en-GB" sz="1400" dirty="0">
              <a:solidFill>
                <a:srgbClr val="000000"/>
              </a:solidFill>
              <a:latin typeface="Georgia"/>
              <a:cs typeface="Georgia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037512" y="5652311"/>
            <a:ext cx="1052569" cy="66363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rgbClr val="000000"/>
                </a:solidFill>
                <a:latin typeface="Georgia"/>
                <a:cs typeface="Georgia"/>
              </a:rPr>
              <a:t>Civil Society</a:t>
            </a:r>
            <a:endParaRPr lang="en-GB" sz="1400" dirty="0">
              <a:solidFill>
                <a:srgbClr val="000000"/>
              </a:solidFill>
              <a:latin typeface="Georgia"/>
              <a:cs typeface="Georgia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901268" y="5217519"/>
            <a:ext cx="1127932" cy="64988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rgbClr val="000000"/>
                </a:solidFill>
                <a:latin typeface="Georgia"/>
                <a:cs typeface="Georgia"/>
              </a:rPr>
              <a:t>Companies</a:t>
            </a:r>
            <a:endParaRPr lang="en-GB" sz="1400" dirty="0">
              <a:solidFill>
                <a:srgbClr val="000000"/>
              </a:solidFill>
              <a:latin typeface="Georgia"/>
              <a:cs typeface="Georgia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381000" y="1219201"/>
            <a:ext cx="2499811" cy="9144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rgbClr val="000000"/>
                </a:solidFill>
                <a:latin typeface="Georgia"/>
                <a:cs typeface="Georgia"/>
              </a:rPr>
              <a:t>New ‘smart’ domains’</a:t>
            </a:r>
            <a:endParaRPr lang="en-GB" sz="1400" dirty="0">
              <a:solidFill>
                <a:srgbClr val="000000"/>
              </a:solidFill>
              <a:latin typeface="Georgia"/>
              <a:cs typeface="Georgia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2224589" y="762001"/>
            <a:ext cx="2195011" cy="11430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  <a:latin typeface="Georgia"/>
                <a:cs typeface="Georgia"/>
              </a:rPr>
              <a:t>New ‘smart’ domains</a:t>
            </a:r>
            <a:endParaRPr lang="en-GB" sz="1400" dirty="0">
              <a:solidFill>
                <a:schemeClr val="tx1"/>
              </a:solidFill>
              <a:latin typeface="Georgia"/>
              <a:cs typeface="Georgia"/>
            </a:endParaRPr>
          </a:p>
        </p:txBody>
      </p:sp>
      <p:sp>
        <p:nvSpPr>
          <p:cNvPr id="20" name="Parallelogram 19"/>
          <p:cNvSpPr/>
          <p:nvPr/>
        </p:nvSpPr>
        <p:spPr>
          <a:xfrm>
            <a:off x="3670383" y="3615572"/>
            <a:ext cx="2362524" cy="492478"/>
          </a:xfrm>
          <a:prstGeom prst="parallelogram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i="1" dirty="0" smtClean="0">
                <a:solidFill>
                  <a:schemeClr val="tx1"/>
                </a:solidFill>
                <a:latin typeface="Georgia"/>
                <a:cs typeface="Georgia"/>
              </a:rPr>
              <a:t>Cluster platforms</a:t>
            </a:r>
            <a:endParaRPr lang="en-GB" sz="1400" i="1" dirty="0">
              <a:solidFill>
                <a:schemeClr val="tx1"/>
              </a:solidFill>
              <a:latin typeface="Georgia"/>
              <a:cs typeface="Georgia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7458" y="4267200"/>
            <a:ext cx="21368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FF0000"/>
                </a:solidFill>
                <a:latin typeface="Georgia"/>
                <a:cs typeface="Georgia"/>
              </a:rPr>
              <a:t>Regional Connectivity</a:t>
            </a:r>
          </a:p>
          <a:p>
            <a:r>
              <a:rPr lang="en-GB" sz="1400" dirty="0" smtClean="0">
                <a:solidFill>
                  <a:srgbClr val="FF0000"/>
                </a:solidFill>
                <a:latin typeface="Georgia"/>
                <a:cs typeface="Georgia"/>
              </a:rPr>
              <a:t>Cross-sector fertilisation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6200" y="3134380"/>
            <a:ext cx="19226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FF0000"/>
                </a:solidFill>
                <a:latin typeface="Georgia"/>
                <a:cs typeface="Georgia"/>
              </a:rPr>
              <a:t>Global connectivity</a:t>
            </a:r>
          </a:p>
          <a:p>
            <a:r>
              <a:rPr lang="en-GB" sz="1400" dirty="0" smtClean="0">
                <a:solidFill>
                  <a:srgbClr val="FF0000"/>
                </a:solidFill>
                <a:latin typeface="Georgia"/>
                <a:cs typeface="Georgia"/>
              </a:rPr>
              <a:t>Cross-border linkages</a:t>
            </a:r>
            <a:endParaRPr lang="en-GB" sz="1400" dirty="0">
              <a:solidFill>
                <a:srgbClr val="FF0000"/>
              </a:solidFill>
              <a:latin typeface="Georgia"/>
              <a:cs typeface="Georgia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02969" y="4725993"/>
            <a:ext cx="22052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 smtClean="0">
                <a:solidFill>
                  <a:srgbClr val="000000"/>
                </a:solidFill>
                <a:latin typeface="Georgia"/>
                <a:cs typeface="Georgia"/>
              </a:rPr>
              <a:t>Innovation System</a:t>
            </a:r>
          </a:p>
          <a:p>
            <a:endParaRPr lang="en-GB" sz="1400" dirty="0">
              <a:latin typeface="Georgia"/>
              <a:cs typeface="Georgia"/>
            </a:endParaRPr>
          </a:p>
        </p:txBody>
      </p:sp>
      <p:cxnSp>
        <p:nvCxnSpPr>
          <p:cNvPr id="25" name="Straight Connector 24"/>
          <p:cNvCxnSpPr>
            <a:stCxn id="7" idx="3"/>
            <a:endCxn id="13" idx="0"/>
          </p:cNvCxnSpPr>
          <p:nvPr/>
        </p:nvCxnSpPr>
        <p:spPr>
          <a:xfrm rot="16200000" flipH="1">
            <a:off x="3105430" y="4684754"/>
            <a:ext cx="391803" cy="3296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7" idx="3"/>
            <a:endCxn id="12" idx="0"/>
          </p:cNvCxnSpPr>
          <p:nvPr/>
        </p:nvCxnSpPr>
        <p:spPr>
          <a:xfrm rot="5400000">
            <a:off x="2385695" y="4375574"/>
            <a:ext cx="769389" cy="102891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284847" y="4556591"/>
            <a:ext cx="1242822" cy="6609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12" idx="3"/>
            <a:endCxn id="15" idx="1"/>
          </p:cNvCxnSpPr>
          <p:nvPr/>
        </p:nvCxnSpPr>
        <p:spPr>
          <a:xfrm flipV="1">
            <a:off x="2911661" y="5542460"/>
            <a:ext cx="989607" cy="6408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 flipH="1">
            <a:off x="4572000" y="4267201"/>
            <a:ext cx="228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FF0000"/>
                </a:solidFill>
                <a:latin typeface="Georgia"/>
                <a:cs typeface="Georgia"/>
              </a:rPr>
              <a:t>Global &amp; local value chains</a:t>
            </a:r>
            <a:endParaRPr lang="en-GB" sz="1400" dirty="0">
              <a:solidFill>
                <a:srgbClr val="FF0000"/>
              </a:solidFill>
              <a:latin typeface="Georgia"/>
              <a:cs typeface="Georgia"/>
            </a:endParaRPr>
          </a:p>
        </p:txBody>
      </p:sp>
      <p:sp>
        <p:nvSpPr>
          <p:cNvPr id="40" name="TextBox 39"/>
          <p:cNvSpPr txBox="1"/>
          <p:nvPr/>
        </p:nvSpPr>
        <p:spPr>
          <a:xfrm flipH="1">
            <a:off x="3918468" y="2896006"/>
            <a:ext cx="1644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FF0000"/>
                </a:solidFill>
                <a:latin typeface="Georgia"/>
                <a:cs typeface="Georgia"/>
              </a:rPr>
              <a:t>Diversification</a:t>
            </a:r>
            <a:endParaRPr lang="en-GB" sz="1400" dirty="0">
              <a:solidFill>
                <a:srgbClr val="FF0000"/>
              </a:solidFill>
              <a:latin typeface="Georgia"/>
              <a:cs typeface="Georgia"/>
            </a:endParaRPr>
          </a:p>
        </p:txBody>
      </p:sp>
      <p:sp>
        <p:nvSpPr>
          <p:cNvPr id="31" name="TextBox 30"/>
          <p:cNvSpPr txBox="1"/>
          <p:nvPr/>
        </p:nvSpPr>
        <p:spPr>
          <a:xfrm flipH="1">
            <a:off x="4191000" y="6096000"/>
            <a:ext cx="1752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FF0000"/>
                </a:solidFill>
                <a:latin typeface="Georgia"/>
                <a:cs typeface="Georgia"/>
              </a:rPr>
              <a:t>Entrepreneurship</a:t>
            </a:r>
            <a:endParaRPr lang="en-GB" sz="1400" dirty="0">
              <a:solidFill>
                <a:srgbClr val="FF0000"/>
              </a:solidFill>
              <a:latin typeface="Georgia"/>
              <a:cs typeface="Georgia"/>
            </a:endParaRPr>
          </a:p>
        </p:txBody>
      </p:sp>
      <p:sp>
        <p:nvSpPr>
          <p:cNvPr id="34" name="TextBox 33"/>
          <p:cNvSpPr txBox="1"/>
          <p:nvPr/>
        </p:nvSpPr>
        <p:spPr>
          <a:xfrm flipH="1">
            <a:off x="1371600" y="2740223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FF0000"/>
                </a:solidFill>
                <a:latin typeface="Georgia"/>
                <a:cs typeface="Georgia"/>
              </a:rPr>
              <a:t>Modernisation</a:t>
            </a:r>
            <a:endParaRPr lang="en-GB" sz="1400" dirty="0">
              <a:solidFill>
                <a:srgbClr val="FF0000"/>
              </a:solidFill>
              <a:latin typeface="Georgia"/>
              <a:cs typeface="Georgia"/>
            </a:endParaRPr>
          </a:p>
        </p:txBody>
      </p:sp>
      <p:sp>
        <p:nvSpPr>
          <p:cNvPr id="37" name="TextBox 36"/>
          <p:cNvSpPr txBox="1"/>
          <p:nvPr/>
        </p:nvSpPr>
        <p:spPr>
          <a:xfrm flipH="1">
            <a:off x="6781800" y="2968823"/>
            <a:ext cx="243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FF0000"/>
                </a:solidFill>
                <a:latin typeface="Georgia"/>
                <a:cs typeface="Georgia"/>
              </a:rPr>
              <a:t>Multi-layered governance</a:t>
            </a:r>
            <a:endParaRPr lang="en-GB" sz="1400" dirty="0">
              <a:solidFill>
                <a:srgbClr val="FF0000"/>
              </a:solidFill>
              <a:latin typeface="Georgia"/>
              <a:cs typeface="Georgia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4343400" y="2057400"/>
            <a:ext cx="1524000" cy="801411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  <a:latin typeface="Georgia"/>
                <a:cs typeface="Georgia"/>
              </a:rPr>
              <a:t>New niches</a:t>
            </a:r>
            <a:endParaRPr lang="en-GB" sz="1400" dirty="0">
              <a:solidFill>
                <a:schemeClr val="tx1"/>
              </a:solidFill>
              <a:latin typeface="Georgia"/>
              <a:cs typeface="Georgia"/>
            </a:endParaRPr>
          </a:p>
        </p:txBody>
      </p:sp>
      <p:sp>
        <p:nvSpPr>
          <p:cNvPr id="47" name="Lightning Bolt 46"/>
          <p:cNvSpPr/>
          <p:nvPr/>
        </p:nvSpPr>
        <p:spPr bwMode="auto">
          <a:xfrm rot="9204375">
            <a:off x="2500598" y="2179504"/>
            <a:ext cx="457200" cy="1066800"/>
          </a:xfrm>
          <a:prstGeom prst="lightningBol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65" charset="0"/>
            </a:endParaRPr>
          </a:p>
        </p:txBody>
      </p:sp>
      <p:sp>
        <p:nvSpPr>
          <p:cNvPr id="48" name="Lightning Bolt 47"/>
          <p:cNvSpPr/>
          <p:nvPr/>
        </p:nvSpPr>
        <p:spPr bwMode="auto">
          <a:xfrm rot="13097736">
            <a:off x="3253168" y="2084292"/>
            <a:ext cx="457200" cy="1066800"/>
          </a:xfrm>
          <a:prstGeom prst="lightningBol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65" charset="0"/>
            </a:endParaRPr>
          </a:p>
        </p:txBody>
      </p:sp>
      <p:sp>
        <p:nvSpPr>
          <p:cNvPr id="49" name="Lightning Bolt 48"/>
          <p:cNvSpPr/>
          <p:nvPr/>
        </p:nvSpPr>
        <p:spPr bwMode="auto">
          <a:xfrm rot="14694497">
            <a:off x="3780406" y="2309974"/>
            <a:ext cx="457200" cy="1066800"/>
          </a:xfrm>
          <a:prstGeom prst="lightningBol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65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Lessen uit de OECD case studies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1800" dirty="0" smtClean="0"/>
              <a:t>Het S3 concept slaat aan zelfs buiten Europa</a:t>
            </a:r>
          </a:p>
          <a:p>
            <a:pPr lvl="1"/>
            <a:r>
              <a:rPr lang="nl-NL" sz="1600" dirty="0" smtClean="0"/>
              <a:t>Veelheid van strategie-exercities die (</a:t>
            </a:r>
            <a:r>
              <a:rPr lang="nl-NL" sz="1600" dirty="0" err="1" smtClean="0"/>
              <a:t>de-facto</a:t>
            </a:r>
            <a:r>
              <a:rPr lang="nl-NL" sz="1600" dirty="0" smtClean="0"/>
              <a:t>) de S3 filosofie volgen</a:t>
            </a:r>
          </a:p>
          <a:p>
            <a:r>
              <a:rPr lang="nl-NL" sz="1800" dirty="0" smtClean="0"/>
              <a:t>Prioriteiten stellen ondervindt nog steeds weerstanden</a:t>
            </a:r>
          </a:p>
          <a:p>
            <a:r>
              <a:rPr lang="nl-NL" sz="1800" dirty="0" smtClean="0"/>
              <a:t>Het </a:t>
            </a:r>
            <a:r>
              <a:rPr lang="nl-NL" sz="1800" i="1" dirty="0" smtClean="0"/>
              <a:t>‘</a:t>
            </a:r>
            <a:r>
              <a:rPr lang="nl-NL" sz="1800" i="1" dirty="0" err="1" smtClean="0"/>
              <a:t>entrepreneurial</a:t>
            </a:r>
            <a:r>
              <a:rPr lang="nl-NL" sz="1800" i="1" dirty="0" smtClean="0"/>
              <a:t> </a:t>
            </a:r>
            <a:r>
              <a:rPr lang="nl-NL" sz="1800" i="1" dirty="0" err="1" smtClean="0"/>
              <a:t>discovery</a:t>
            </a:r>
            <a:r>
              <a:rPr lang="nl-NL" sz="1800" i="1" dirty="0" smtClean="0"/>
              <a:t> </a:t>
            </a:r>
            <a:r>
              <a:rPr lang="nl-NL" sz="1800" i="1" dirty="0" err="1" smtClean="0"/>
              <a:t>process</a:t>
            </a:r>
            <a:r>
              <a:rPr lang="nl-NL" sz="1800" i="1" dirty="0" smtClean="0"/>
              <a:t>’ </a:t>
            </a:r>
            <a:r>
              <a:rPr lang="nl-NL" sz="1800" dirty="0" smtClean="0"/>
              <a:t>kan van een veelheid van actoren komen </a:t>
            </a:r>
          </a:p>
          <a:p>
            <a:pPr lvl="1"/>
            <a:r>
              <a:rPr lang="nl-NL" sz="1600" dirty="0" smtClean="0"/>
              <a:t>Vaak </a:t>
            </a:r>
            <a:r>
              <a:rPr lang="nl-NL" sz="1600" dirty="0" err="1" smtClean="0"/>
              <a:t>genetwerkte</a:t>
            </a:r>
            <a:r>
              <a:rPr lang="nl-NL" sz="1600" dirty="0" smtClean="0"/>
              <a:t> actoren en niet de ‘eenzame entrepreneur’</a:t>
            </a:r>
          </a:p>
          <a:p>
            <a:pPr lvl="1"/>
            <a:r>
              <a:rPr lang="nl-NL" sz="1600" dirty="0" smtClean="0"/>
              <a:t>Voorbeelden uit OECD cases -&gt; bedrijven, instituten, overheden</a:t>
            </a:r>
          </a:p>
          <a:p>
            <a:r>
              <a:rPr lang="nl-NL" sz="1800" dirty="0" smtClean="0"/>
              <a:t>Belangrijke uitdagingen voor beleidsmakers</a:t>
            </a:r>
          </a:p>
          <a:p>
            <a:pPr lvl="1"/>
            <a:r>
              <a:rPr lang="nl-NL" sz="1600" dirty="0" smtClean="0"/>
              <a:t>Objectieve keuzecriteria voor speerpunten</a:t>
            </a:r>
          </a:p>
          <a:p>
            <a:pPr lvl="1"/>
            <a:r>
              <a:rPr lang="nl-NL" sz="1600" dirty="0" smtClean="0"/>
              <a:t>Parallelle strategieprocessen</a:t>
            </a:r>
          </a:p>
          <a:p>
            <a:pPr lvl="1"/>
            <a:r>
              <a:rPr lang="nl-NL" sz="1600" dirty="0" smtClean="0"/>
              <a:t>Balans tussen bestaande sterktes en opkomende sterktes (ofwel tussen huidige werkgelegenheid en risicovolle innovatie)</a:t>
            </a:r>
          </a:p>
          <a:p>
            <a:pPr marL="457200" indent="-457200"/>
            <a:r>
              <a:rPr lang="nl-NL" sz="1800" dirty="0" smtClean="0"/>
              <a:t>Evaluatie en </a:t>
            </a:r>
            <a:r>
              <a:rPr lang="nl-NL" sz="1800" dirty="0" err="1" smtClean="0"/>
              <a:t>monitoring</a:t>
            </a:r>
            <a:r>
              <a:rPr lang="nl-NL" sz="1800" dirty="0" smtClean="0"/>
              <a:t> van S3 nog een grote uitdaging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D080D-74FF-BC4B-95C4-BC8324BDFCB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S3 </a:t>
            </a:r>
            <a:r>
              <a:rPr lang="en-GB" dirty="0" err="1" smtClean="0"/>
              <a:t>meer</a:t>
            </a:r>
            <a:r>
              <a:rPr lang="en-GB" dirty="0" smtClean="0"/>
              <a:t> van </a:t>
            </a:r>
            <a:r>
              <a:rPr lang="en-GB" dirty="0" err="1" smtClean="0"/>
              <a:t>hetzelfde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077200" cy="4267200"/>
          </a:xfrm>
        </p:spPr>
        <p:txBody>
          <a:bodyPr/>
          <a:lstStyle/>
          <a:p>
            <a:r>
              <a:rPr lang="nl-NL" dirty="0" smtClean="0"/>
              <a:t>S3 veel meer dan regionaal (top)sector beleid -&gt; visievorming</a:t>
            </a:r>
          </a:p>
          <a:p>
            <a:r>
              <a:rPr lang="nl-NL" dirty="0" smtClean="0"/>
              <a:t>Tijdperk strategieën vanaf het bureau van ambtenaren lijkt voorbij</a:t>
            </a:r>
          </a:p>
          <a:p>
            <a:r>
              <a:rPr lang="nl-NL" dirty="0" smtClean="0"/>
              <a:t>Regio’s op zoek naar de cross-overs, de combinaties tussen verschillende initiatieven</a:t>
            </a:r>
          </a:p>
          <a:p>
            <a:pPr lvl="1"/>
            <a:r>
              <a:rPr lang="nl-NL" dirty="0" smtClean="0"/>
              <a:t>Tussen verschillende technologieën (</a:t>
            </a:r>
            <a:r>
              <a:rPr lang="nl-NL" dirty="0" err="1" smtClean="0"/>
              <a:t>bijv</a:t>
            </a:r>
            <a:r>
              <a:rPr lang="nl-NL" dirty="0" smtClean="0"/>
              <a:t> </a:t>
            </a:r>
            <a:r>
              <a:rPr lang="nl-NL" dirty="0" err="1" smtClean="0"/>
              <a:t>Nano-for-Health</a:t>
            </a:r>
            <a:r>
              <a:rPr lang="nl-NL" dirty="0" smtClean="0"/>
              <a:t>)</a:t>
            </a:r>
          </a:p>
          <a:p>
            <a:pPr lvl="1"/>
            <a:r>
              <a:rPr lang="nl-NL" dirty="0" smtClean="0"/>
              <a:t>Tussen bestaande clusters </a:t>
            </a:r>
          </a:p>
          <a:p>
            <a:pPr lvl="1"/>
            <a:r>
              <a:rPr lang="nl-NL" dirty="0" smtClean="0"/>
              <a:t>Tussen bestaande clusters en nieuwe maatschappelijke uitdagingen</a:t>
            </a:r>
          </a:p>
          <a:p>
            <a:r>
              <a:rPr lang="nl-NL" dirty="0" smtClean="0"/>
              <a:t>Meer regio &lt;–&gt; landelijke afstemming </a:t>
            </a:r>
          </a:p>
          <a:p>
            <a:r>
              <a:rPr lang="nl-NL" dirty="0" smtClean="0"/>
              <a:t>Belangrijk voor de langere termijn:</a:t>
            </a:r>
          </a:p>
          <a:p>
            <a:pPr lvl="1"/>
            <a:r>
              <a:rPr lang="nl-NL" dirty="0" smtClean="0"/>
              <a:t>Innovaties naar de internationale markt te brengen </a:t>
            </a:r>
          </a:p>
          <a:p>
            <a:pPr lvl="1"/>
            <a:r>
              <a:rPr lang="nl-NL" dirty="0" smtClean="0"/>
              <a:t>De potentie tot opschaling van kleine projecten identificeren om een echte impact te hebben</a:t>
            </a:r>
          </a:p>
          <a:p>
            <a:r>
              <a:rPr lang="nl-NL" dirty="0" smtClean="0"/>
              <a:t>Echter de grensoverschrijdende dimensie nog matig uitgewerkt</a:t>
            </a:r>
          </a:p>
          <a:p>
            <a:pPr lvl="1"/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D080D-74FF-BC4B-95C4-BC8324BDFCB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Ter</a:t>
            </a:r>
            <a:r>
              <a:rPr lang="en-GB" dirty="0" smtClean="0"/>
              <a:t> </a:t>
            </a:r>
            <a:r>
              <a:rPr lang="en-GB" dirty="0" err="1" smtClean="0"/>
              <a:t>afsluiting</a:t>
            </a:r>
            <a:r>
              <a:rPr lang="en-GB" dirty="0" smtClean="0"/>
              <a:t>: de </a:t>
            </a:r>
            <a:r>
              <a:rPr lang="en-GB" dirty="0" err="1" smtClean="0"/>
              <a:t>regio’s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Regio’s -&gt; Durf een (eigen) visie te ontwikkelen</a:t>
            </a:r>
          </a:p>
          <a:p>
            <a:r>
              <a:rPr lang="nl-NL" dirty="0" smtClean="0"/>
              <a:t>Overheid -&gt; Durf ook de regie van strategieontwikkeling uit handen te geven en te faciliteren</a:t>
            </a:r>
          </a:p>
          <a:p>
            <a:r>
              <a:rPr lang="nl-NL" dirty="0" smtClean="0"/>
              <a:t>Maar uiteindelijk ook kiezen voor de meest kansrijke plannen</a:t>
            </a:r>
          </a:p>
          <a:p>
            <a:r>
              <a:rPr lang="nl-NL" dirty="0" smtClean="0"/>
              <a:t>More </a:t>
            </a:r>
            <a:r>
              <a:rPr lang="nl-NL" dirty="0" err="1" smtClean="0"/>
              <a:t>Evidence</a:t>
            </a:r>
            <a:r>
              <a:rPr lang="nl-NL" dirty="0" smtClean="0"/>
              <a:t>  - </a:t>
            </a:r>
            <a:r>
              <a:rPr lang="nl-NL" dirty="0" err="1" smtClean="0"/>
              <a:t>Less</a:t>
            </a:r>
            <a:r>
              <a:rPr lang="nl-NL" dirty="0" smtClean="0"/>
              <a:t> Wishful Thinking</a:t>
            </a:r>
          </a:p>
          <a:p>
            <a:r>
              <a:rPr lang="nl-NL" dirty="0" smtClean="0"/>
              <a:t>Werk meer samen met de ‘buren’ </a:t>
            </a:r>
          </a:p>
          <a:p>
            <a:r>
              <a:rPr lang="nl-NL" dirty="0" smtClean="0"/>
              <a:t>Blijf niet steken bij de nieuwe </a:t>
            </a:r>
            <a:r>
              <a:rPr lang="nl-NL" dirty="0" err="1" smtClean="0"/>
              <a:t>hypes</a:t>
            </a:r>
            <a:r>
              <a:rPr lang="nl-NL" dirty="0" smtClean="0"/>
              <a:t> </a:t>
            </a:r>
          </a:p>
          <a:p>
            <a:pPr lvl="1"/>
            <a:r>
              <a:rPr lang="nl-NL" dirty="0" smtClean="0"/>
              <a:t>Wat bedoelen </a:t>
            </a:r>
            <a:r>
              <a:rPr lang="nl-NL" b="1" dirty="0" smtClean="0"/>
              <a:t>wij</a:t>
            </a:r>
            <a:r>
              <a:rPr lang="nl-NL" dirty="0" smtClean="0"/>
              <a:t> met </a:t>
            </a:r>
            <a:r>
              <a:rPr lang="nl-NL" dirty="0" err="1" smtClean="0"/>
              <a:t>bio-based</a:t>
            </a:r>
            <a:r>
              <a:rPr lang="nl-NL" dirty="0" smtClean="0"/>
              <a:t> </a:t>
            </a:r>
            <a:r>
              <a:rPr lang="nl-NL" dirty="0" err="1" smtClean="0"/>
              <a:t>economy</a:t>
            </a:r>
            <a:r>
              <a:rPr lang="nl-NL" dirty="0" smtClean="0"/>
              <a:t>?</a:t>
            </a:r>
          </a:p>
          <a:p>
            <a:r>
              <a:rPr lang="nl-NL" dirty="0" smtClean="0"/>
              <a:t>Houdt ruimte voor experimenteren </a:t>
            </a:r>
          </a:p>
          <a:p>
            <a:r>
              <a:rPr lang="nl-NL" dirty="0" smtClean="0"/>
              <a:t>Sluit aan bij de vele Europese initiatieven als Horizon 2020</a:t>
            </a:r>
          </a:p>
          <a:p>
            <a:pPr>
              <a:buNone/>
            </a:pPr>
            <a:endParaRPr lang="nl-NL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D080D-74FF-BC4B-95C4-BC8324BDFCB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01E5D-CD55-0549-919B-C72E060F8FFE}" type="slidenum">
              <a:rPr lang="en-US"/>
              <a:pPr/>
              <a:t>9</a:t>
            </a:fld>
            <a:endParaRPr lang="en-US"/>
          </a:p>
        </p:txBody>
      </p:sp>
      <p:sp>
        <p:nvSpPr>
          <p:cNvPr id="22938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Thank you</a:t>
            </a:r>
          </a:p>
        </p:txBody>
      </p:sp>
      <p:sp>
        <p:nvSpPr>
          <p:cNvPr id="22938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077200" cy="3505200"/>
          </a:xfrm>
        </p:spPr>
        <p:txBody>
          <a:bodyPr/>
          <a:lstStyle/>
          <a:p>
            <a:pPr>
              <a:buFont typeface="Times" pitchFamily="-65" charset="0"/>
              <a:buNone/>
            </a:pPr>
            <a:endParaRPr lang="en-US" dirty="0" smtClean="0"/>
          </a:p>
          <a:p>
            <a:pPr>
              <a:buFont typeface="Times" pitchFamily="-65" charset="0"/>
              <a:buNone/>
            </a:pPr>
            <a:r>
              <a:rPr lang="en-US" dirty="0" smtClean="0">
                <a:hlinkClick r:id="rId3"/>
              </a:rPr>
              <a:t>p</a:t>
            </a:r>
            <a:r>
              <a:rPr lang="en-US" dirty="0" smtClean="0">
                <a:hlinkClick r:id="rId3"/>
              </a:rPr>
              <a:t>atries.boekholt@technopolis-group.com</a:t>
            </a:r>
            <a:endParaRPr lang="en-US" dirty="0" smtClean="0"/>
          </a:p>
          <a:p>
            <a:pPr>
              <a:buFont typeface="Times" pitchFamily="-65" charset="0"/>
              <a:buNone/>
            </a:pPr>
            <a:endParaRPr lang="en-US" dirty="0" smtClean="0"/>
          </a:p>
          <a:p>
            <a:pPr>
              <a:buFont typeface="Times" pitchFamily="-65" charset="0"/>
              <a:buNone/>
            </a:pPr>
            <a:r>
              <a:rPr lang="en-US" dirty="0" err="1" smtClean="0"/>
              <a:t>www.technopolis</a:t>
            </a:r>
            <a:r>
              <a:rPr lang="en-US" smtClean="0"/>
              <a:t>-group.com</a:t>
            </a:r>
            <a:endParaRPr lang="en-US" dirty="0"/>
          </a:p>
        </p:txBody>
      </p:sp>
      <p:sp>
        <p:nvSpPr>
          <p:cNvPr id="229384" name="Rectangle 8"/>
          <p:cNvSpPr>
            <a:spLocks noChangeArrowheads="1"/>
          </p:cNvSpPr>
          <p:nvPr/>
        </p:nvSpPr>
        <p:spPr bwMode="auto">
          <a:xfrm>
            <a:off x="533400" y="5334000"/>
            <a:ext cx="8077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20000"/>
              </a:spcBef>
              <a:buClr>
                <a:schemeClr val="accent1"/>
              </a:buClr>
              <a:buFont typeface="Times" pitchFamily="-65" charset="0"/>
              <a:buNone/>
            </a:pPr>
            <a:r>
              <a:rPr lang="en-US" sz="2000">
                <a:solidFill>
                  <a:srgbClr val="000000"/>
                </a:solidFill>
                <a:latin typeface="Georgia" pitchFamily="-65" charset="0"/>
              </a:rPr>
              <a:t>technopolis</a:t>
            </a:r>
            <a:r>
              <a:rPr lang="en-US" sz="2000">
                <a:solidFill>
                  <a:srgbClr val="FF0000"/>
                </a:solidFill>
                <a:latin typeface="Georgia" pitchFamily="-65" charset="0"/>
              </a:rPr>
              <a:t> |group|</a:t>
            </a:r>
            <a:r>
              <a:rPr lang="en-US" sz="2000">
                <a:solidFill>
                  <a:srgbClr val="000000"/>
                </a:solidFill>
                <a:latin typeface="Georgia" pitchFamily="-65" charset="0"/>
              </a:rPr>
              <a:t> has offices in Amsterdam, Ankara, Brighton, Brussels, Frankfurt/Main, Paris, Stockholm, Tallinn and Vienna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_presentation_2010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0000"/>
      </a:accent1>
      <a:accent2>
        <a:srgbClr val="808080"/>
      </a:accent2>
      <a:accent3>
        <a:srgbClr val="FFFFFF"/>
      </a:accent3>
      <a:accent4>
        <a:srgbClr val="000000"/>
      </a:accent4>
      <a:accent5>
        <a:srgbClr val="FFAAAA"/>
      </a:accent5>
      <a:accent6>
        <a:srgbClr val="737373"/>
      </a:accent6>
      <a:hlink>
        <a:srgbClr val="E47B61"/>
      </a:hlink>
      <a:folHlink>
        <a:srgbClr val="E3E5E4"/>
      </a:folHlink>
    </a:clrScheme>
    <a:fontScheme name="Office Theme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65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000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737373"/>
        </a:accent6>
        <a:hlink>
          <a:srgbClr val="E47B61"/>
        </a:hlink>
        <a:folHlink>
          <a:srgbClr val="E3E5E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Tech_presentation_2010.potx</Template>
  <TotalTime>135</TotalTime>
  <Words>663</Words>
  <Application>Microsoft Macintosh PowerPoint</Application>
  <PresentationFormat>On-screen Show (4:3)</PresentationFormat>
  <Paragraphs>109</Paragraphs>
  <Slides>9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Tech_presentation_2010</vt:lpstr>
      <vt:lpstr>Slimme Specialisatie Strategieën (S3) Van concept naar praktijk</vt:lpstr>
      <vt:lpstr>Deze presentatie</vt:lpstr>
      <vt:lpstr>Internationale context van Smart Specialisation concept</vt:lpstr>
      <vt:lpstr>Kernpunten uit het S3 denken</vt:lpstr>
      <vt:lpstr>Slide 5</vt:lpstr>
      <vt:lpstr>Lessen uit de OECD case studies</vt:lpstr>
      <vt:lpstr>S3 meer van hetzelfde?</vt:lpstr>
      <vt:lpstr>Ter afsluiting: de regio’s</vt:lpstr>
      <vt:lpstr>Thank you</vt:lpstr>
    </vt:vector>
  </TitlesOfParts>
  <Company>Technopolis Amsterdam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Slimme Specialisatie Strategieën (S3) Van concept naar praktijk</dc:title>
  <dc:creator>Patries Boekholt</dc:creator>
  <cp:lastModifiedBy>Patries Boekholt</cp:lastModifiedBy>
  <cp:revision>18</cp:revision>
  <dcterms:created xsi:type="dcterms:W3CDTF">2013-03-27T21:19:29Z</dcterms:created>
  <dcterms:modified xsi:type="dcterms:W3CDTF">2013-03-27T21:20:29Z</dcterms:modified>
</cp:coreProperties>
</file>